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4"/>
  </p:sldMasterIdLst>
  <p:notesMasterIdLst>
    <p:notesMasterId r:id="rId55"/>
  </p:notesMasterIdLst>
  <p:handoutMasterIdLst>
    <p:handoutMasterId r:id="rId56"/>
  </p:handoutMasterIdLst>
  <p:sldIdLst>
    <p:sldId id="754" r:id="rId5"/>
    <p:sldId id="808" r:id="rId6"/>
    <p:sldId id="974" r:id="rId7"/>
    <p:sldId id="809" r:id="rId8"/>
    <p:sldId id="976" r:id="rId9"/>
    <p:sldId id="945" r:id="rId10"/>
    <p:sldId id="812" r:id="rId11"/>
    <p:sldId id="946" r:id="rId12"/>
    <p:sldId id="991" r:id="rId13"/>
    <p:sldId id="965" r:id="rId14"/>
    <p:sldId id="988" r:id="rId15"/>
    <p:sldId id="989" r:id="rId16"/>
    <p:sldId id="997" r:id="rId17"/>
    <p:sldId id="999" r:id="rId18"/>
    <p:sldId id="998" r:id="rId19"/>
    <p:sldId id="817" r:id="rId20"/>
    <p:sldId id="1004" r:id="rId21"/>
    <p:sldId id="948" r:id="rId22"/>
    <p:sldId id="949" r:id="rId23"/>
    <p:sldId id="950" r:id="rId24"/>
    <p:sldId id="980" r:id="rId25"/>
    <p:sldId id="774" r:id="rId26"/>
    <p:sldId id="984" r:id="rId27"/>
    <p:sldId id="693" r:id="rId28"/>
    <p:sldId id="971" r:id="rId29"/>
    <p:sldId id="731" r:id="rId30"/>
    <p:sldId id="994" r:id="rId31"/>
    <p:sldId id="964" r:id="rId32"/>
    <p:sldId id="995" r:id="rId33"/>
    <p:sldId id="983" r:id="rId34"/>
    <p:sldId id="1002" r:id="rId35"/>
    <p:sldId id="1003" r:id="rId36"/>
    <p:sldId id="1001" r:id="rId37"/>
    <p:sldId id="1000" r:id="rId38"/>
    <p:sldId id="981" r:id="rId39"/>
    <p:sldId id="978" r:id="rId40"/>
    <p:sldId id="942" r:id="rId41"/>
    <p:sldId id="979" r:id="rId42"/>
    <p:sldId id="985" r:id="rId43"/>
    <p:sldId id="986" r:id="rId44"/>
    <p:sldId id="969" r:id="rId45"/>
    <p:sldId id="951" r:id="rId46"/>
    <p:sldId id="738" r:id="rId47"/>
    <p:sldId id="977" r:id="rId48"/>
    <p:sldId id="891" r:id="rId49"/>
    <p:sldId id="892" r:id="rId50"/>
    <p:sldId id="944" r:id="rId51"/>
    <p:sldId id="755" r:id="rId52"/>
    <p:sldId id="885" r:id="rId53"/>
    <p:sldId id="987" r:id="rId54"/>
  </p:sldIdLst>
  <p:sldSz cx="10972800" cy="6172200"/>
  <p:notesSz cx="7010400" cy="9296400"/>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EFAFB233-063F-42B5-8137-9DF3F51BA10A}">
      <p15:sldGuideLst xmlns:p15="http://schemas.microsoft.com/office/powerpoint/2012/main">
        <p15:guide id="1" orient="horz" pos="1320" userDrawn="1">
          <p15:clr>
            <a:srgbClr val="A4A3A4"/>
          </p15:clr>
        </p15:guide>
        <p15:guide id="2" orient="horz" pos="3048" userDrawn="1">
          <p15:clr>
            <a:srgbClr val="A4A3A4"/>
          </p15:clr>
        </p15:guide>
        <p15:guide id="3" orient="horz" pos="3192" userDrawn="1">
          <p15:clr>
            <a:srgbClr val="A4A3A4"/>
          </p15:clr>
        </p15:guide>
        <p15:guide id="4" pos="5472" userDrawn="1">
          <p15:clr>
            <a:srgbClr val="A4A3A4"/>
          </p15:clr>
        </p15:guide>
        <p15:guide id="5" orient="horz" pos="984" userDrawn="1">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EAD3"/>
    <a:srgbClr val="868686"/>
    <a:srgbClr val="FF00FF"/>
    <a:srgbClr val="FF0000"/>
    <a:srgbClr val="DC322F"/>
    <a:srgbClr val="000000"/>
    <a:srgbClr val="E26D32"/>
    <a:srgbClr val="76B900"/>
    <a:srgbClr val="5A5A5A"/>
    <a:srgbClr val="4E7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0" autoAdjust="0"/>
    <p:restoredTop sz="78277" autoAdjust="0"/>
  </p:normalViewPr>
  <p:slideViewPr>
    <p:cSldViewPr snapToGrid="0">
      <p:cViewPr varScale="1">
        <p:scale>
          <a:sx n="62" d="100"/>
          <a:sy n="62" d="100"/>
        </p:scale>
        <p:origin x="646" y="34"/>
      </p:cViewPr>
      <p:guideLst>
        <p:guide orient="horz" pos="1320"/>
        <p:guide orient="horz" pos="3048"/>
        <p:guide orient="horz" pos="3192"/>
        <p:guide pos="5472"/>
        <p:guide orient="horz" pos="984"/>
        <p:guide pos="3457"/>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3859"/>
    </p:cViewPr>
  </p:sorterViewPr>
  <p:notesViewPr>
    <p:cSldViewPr snapToGrid="0">
      <p:cViewPr varScale="1">
        <p:scale>
          <a:sx n="79" d="100"/>
          <a:sy n="79" d="100"/>
        </p:scale>
        <p:origin x="3288" y="72"/>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xlsx"/><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dk2" tx1="lt1" bg2="dk1" tx2="lt2" accent1="accent1" accent2="accent2" accent3="accent3" accent4="accent4" accent5="accent5" accent6="accent6" hlink="hlink" folHlink="folHlink"/>
  <c:chart>
    <c:autoTitleDeleted val="1"/>
    <c:plotArea>
      <c:layout>
        <c:manualLayout>
          <c:layoutTarget val="inner"/>
          <c:xMode val="edge"/>
          <c:yMode val="edge"/>
          <c:x val="0.10541792175773322"/>
          <c:y val="5.7081344230699799E-2"/>
          <c:w val="0.86127203230606519"/>
          <c:h val="0.83451476078466225"/>
        </c:manualLayout>
      </c:layout>
      <c:barChart>
        <c:barDir val="col"/>
        <c:grouping val="clustered"/>
        <c:varyColors val="0"/>
        <c:ser>
          <c:idx val="0"/>
          <c:order val="0"/>
          <c:tx>
            <c:strRef>
              <c:f>Sheet1!$C$2</c:f>
              <c:strCache>
                <c:ptCount val="1"/>
              </c:strCache>
            </c:strRef>
          </c:tx>
          <c:spPr>
            <a:solidFill>
              <a:srgbClr val="76B900"/>
            </a:solidFill>
            <a:ln>
              <a:solidFill>
                <a:srgbClr val="76B900"/>
              </a:solidFill>
            </a:ln>
          </c:spPr>
          <c:invertIfNegative val="0"/>
          <c:dPt>
            <c:idx val="0"/>
            <c:invertIfNegative val="0"/>
            <c:bubble3D val="0"/>
            <c:extLst>
              <c:ext xmlns:c16="http://schemas.microsoft.com/office/drawing/2014/chart" uri="{C3380CC4-5D6E-409C-BE32-E72D297353CC}">
                <c16:uniqueId val="{00000000-A935-4BA7-9B33-2884E27091A3}"/>
              </c:ext>
            </c:extLst>
          </c:dPt>
          <c:dPt>
            <c:idx val="1"/>
            <c:invertIfNegative val="0"/>
            <c:bubble3D val="0"/>
            <c:extLst>
              <c:ext xmlns:c16="http://schemas.microsoft.com/office/drawing/2014/chart" uri="{C3380CC4-5D6E-409C-BE32-E72D297353CC}">
                <c16:uniqueId val="{00000001-A935-4BA7-9B33-2884E27091A3}"/>
              </c:ext>
            </c:extLst>
          </c:dPt>
          <c:dPt>
            <c:idx val="2"/>
            <c:invertIfNegative val="0"/>
            <c:bubble3D val="0"/>
            <c:extLst>
              <c:ext xmlns:c16="http://schemas.microsoft.com/office/drawing/2014/chart" uri="{C3380CC4-5D6E-409C-BE32-E72D297353CC}">
                <c16:uniqueId val="{00000002-A935-4BA7-9B33-2884E27091A3}"/>
              </c:ext>
            </c:extLst>
          </c:dPt>
          <c:dPt>
            <c:idx val="3"/>
            <c:invertIfNegative val="0"/>
            <c:bubble3D val="0"/>
            <c:extLst>
              <c:ext xmlns:c16="http://schemas.microsoft.com/office/drawing/2014/chart" uri="{C3380CC4-5D6E-409C-BE32-E72D297353CC}">
                <c16:uniqueId val="{00000003-A935-4BA7-9B33-2884E27091A3}"/>
              </c:ext>
            </c:extLst>
          </c:dPt>
          <c:dPt>
            <c:idx val="4"/>
            <c:invertIfNegative val="0"/>
            <c:bubble3D val="0"/>
            <c:extLst>
              <c:ext xmlns:c16="http://schemas.microsoft.com/office/drawing/2014/chart" uri="{C3380CC4-5D6E-409C-BE32-E72D297353CC}">
                <c16:uniqueId val="{00000005-A935-4BA7-9B33-2884E27091A3}"/>
              </c:ext>
            </c:extLst>
          </c:dPt>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935-4BA7-9B33-2884E27091A3}"/>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A935-4BA7-9B33-2884E27091A3}"/>
                </c:ext>
              </c:extLst>
            </c:dLbl>
            <c:dLbl>
              <c:idx val="2"/>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935-4BA7-9B33-2884E27091A3}"/>
                </c:ext>
              </c:extLst>
            </c:dLbl>
            <c:dLbl>
              <c:idx val="3"/>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A935-4BA7-9B33-2884E27091A3}"/>
                </c:ext>
              </c:extLst>
            </c:dLbl>
            <c:spPr>
              <a:noFill/>
              <a:ln>
                <a:solidFill>
                  <a:srgbClr val="FFFFFF"/>
                </a:solidFill>
              </a:ln>
              <a:effectLst/>
            </c:spPr>
            <c:txPr>
              <a:bodyPr wrap="square" lIns="38100" tIns="19050" rIns="38100" bIns="19050" anchor="ctr">
                <a:spAutoFit/>
              </a:bodyPr>
              <a:lstStyle/>
              <a:p>
                <a:pPr>
                  <a:defRPr sz="1400" baseline="0">
                    <a:solidFill>
                      <a:schemeClr val="bg1"/>
                    </a:solidFill>
                    <a:latin typeface="Trebuchet MS" panose="020B0603020202020204"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ext>
            </c:extLst>
          </c:dLbls>
          <c:cat>
            <c:strRef>
              <c:f>Sheet1!$B$3:$B$6</c:f>
              <c:strCache>
                <c:ptCount val="4"/>
                <c:pt idx="0">
                  <c:v>opt_level="O0"</c:v>
                </c:pt>
                <c:pt idx="1">
                  <c:v>O1</c:v>
                </c:pt>
                <c:pt idx="2">
                  <c:v>O2</c:v>
                </c:pt>
                <c:pt idx="3">
                  <c:v>O3 w/FP32 batchnorm</c:v>
                </c:pt>
              </c:strCache>
            </c:strRef>
          </c:cat>
          <c:val>
            <c:numRef>
              <c:f>Sheet1!$C$3:$C$6</c:f>
              <c:numCache>
                <c:formatCode>General</c:formatCode>
                <c:ptCount val="4"/>
                <c:pt idx="0">
                  <c:v>355</c:v>
                </c:pt>
                <c:pt idx="1">
                  <c:v>710</c:v>
                </c:pt>
                <c:pt idx="2">
                  <c:v>717</c:v>
                </c:pt>
                <c:pt idx="3">
                  <c:v>756</c:v>
                </c:pt>
              </c:numCache>
            </c:numRef>
          </c:val>
          <c:extLst>
            <c:ext xmlns:c16="http://schemas.microsoft.com/office/drawing/2014/chart" uri="{C3380CC4-5D6E-409C-BE32-E72D297353CC}">
              <c16:uniqueId val="{00000006-A935-4BA7-9B33-2884E27091A3}"/>
            </c:ext>
          </c:extLst>
        </c:ser>
        <c:dLbls>
          <c:showLegendKey val="0"/>
          <c:showVal val="0"/>
          <c:showCatName val="0"/>
          <c:showSerName val="0"/>
          <c:showPercent val="0"/>
          <c:showBubbleSize val="0"/>
        </c:dLbls>
        <c:gapWidth val="85"/>
        <c:axId val="-1928124256"/>
        <c:axId val="-1928123168"/>
      </c:barChart>
      <c:catAx>
        <c:axId val="-1928124256"/>
        <c:scaling>
          <c:orientation val="minMax"/>
        </c:scaling>
        <c:delete val="0"/>
        <c:axPos val="b"/>
        <c:numFmt formatCode="General" sourceLinked="0"/>
        <c:majorTickMark val="none"/>
        <c:minorTickMark val="none"/>
        <c:tickLblPos val="nextTo"/>
        <c:spPr>
          <a:ln w="19050">
            <a:solidFill>
              <a:srgbClr val="6E6E6E"/>
            </a:solidFill>
          </a:ln>
        </c:spPr>
        <c:txPr>
          <a:bodyPr/>
          <a:lstStyle/>
          <a:p>
            <a:pPr>
              <a:defRPr sz="1200" b="0">
                <a:solidFill>
                  <a:schemeClr val="bg1"/>
                </a:solidFill>
              </a:defRPr>
            </a:pPr>
            <a:endParaRPr lang="en-US"/>
          </a:p>
        </c:txPr>
        <c:crossAx val="-1928123168"/>
        <c:crosses val="autoZero"/>
        <c:auto val="1"/>
        <c:lblAlgn val="ctr"/>
        <c:lblOffset val="100"/>
        <c:noMultiLvlLbl val="0"/>
      </c:catAx>
      <c:valAx>
        <c:axId val="-1928123168"/>
        <c:scaling>
          <c:orientation val="minMax"/>
          <c:max val="800"/>
        </c:scaling>
        <c:delete val="0"/>
        <c:axPos val="l"/>
        <c:majorGridlines>
          <c:spPr>
            <a:ln w="3175">
              <a:solidFill>
                <a:srgbClr val="B3B3B3">
                  <a:lumMod val="60000"/>
                  <a:lumOff val="40000"/>
                </a:srgbClr>
              </a:solidFill>
            </a:ln>
          </c:spPr>
        </c:majorGridlines>
        <c:title>
          <c:tx>
            <c:rich>
              <a:bodyPr/>
              <a:lstStyle/>
              <a:p>
                <a:pPr>
                  <a:defRPr/>
                </a:pPr>
                <a:r>
                  <a:rPr lang="en-US" sz="1400" b="0" i="0" baseline="0" dirty="0">
                    <a:solidFill>
                      <a:schemeClr val="bg1"/>
                    </a:solidFill>
                    <a:latin typeface="Trebuchet MS" panose="020B0603020202020204" pitchFamily="34" charset="0"/>
                  </a:rPr>
                  <a:t>Images per Second</a:t>
                </a:r>
              </a:p>
            </c:rich>
          </c:tx>
          <c:layout>
            <c:manualLayout>
              <c:xMode val="edge"/>
              <c:yMode val="edge"/>
              <c:x val="1.1077356138204364E-3"/>
              <c:y val="0.35307601588875281"/>
            </c:manualLayout>
          </c:layout>
          <c:overlay val="0"/>
        </c:title>
        <c:numFmt formatCode="General" sourceLinked="1"/>
        <c:majorTickMark val="out"/>
        <c:minorTickMark val="none"/>
        <c:tickLblPos val="nextTo"/>
        <c:spPr>
          <a:ln>
            <a:noFill/>
          </a:ln>
        </c:spPr>
        <c:txPr>
          <a:bodyPr/>
          <a:lstStyle/>
          <a:p>
            <a:pPr>
              <a:defRPr sz="1200" b="0">
                <a:solidFill>
                  <a:schemeClr val="bg1"/>
                </a:solidFill>
              </a:defRPr>
            </a:pPr>
            <a:endParaRPr lang="en-US"/>
          </a:p>
        </c:txPr>
        <c:crossAx val="-1928124256"/>
        <c:crosses val="autoZero"/>
        <c:crossBetween val="between"/>
        <c:majorUnit val="100"/>
      </c:valAx>
      <c:spPr>
        <a:solidFill>
          <a:srgbClr val="B3B3B3">
            <a:lumMod val="20000"/>
            <a:lumOff val="80000"/>
            <a:alpha val="50000"/>
          </a:srgbClr>
        </a:solidFill>
      </c:spPr>
    </c:plotArea>
    <c:plotVisOnly val="1"/>
    <c:dispBlanksAs val="gap"/>
    <c:showDLblsOverMax val="0"/>
  </c:chart>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Group 3"/>
          <p:cNvGrpSpPr/>
          <p:nvPr/>
        </p:nvGrpSpPr>
        <p:grpSpPr>
          <a:xfrm>
            <a:off x="5434520" y="8767094"/>
            <a:ext cx="1083012" cy="200064"/>
            <a:chOff x="8775700" y="3552825"/>
            <a:chExt cx="5156200" cy="952500"/>
          </a:xfrm>
        </p:grpSpPr>
        <p:sp>
          <p:nvSpPr>
            <p:cNvPr id="5" name="Freeform 4"/>
            <p:cNvSpPr>
              <a:spLocks noEditPoints="1"/>
            </p:cNvSpPr>
            <p:nvPr/>
          </p:nvSpPr>
          <p:spPr bwMode="auto">
            <a:xfrm>
              <a:off x="13817600" y="4265613"/>
              <a:ext cx="114300" cy="111125"/>
            </a:xfrm>
            <a:custGeom>
              <a:avLst/>
              <a:gdLst>
                <a:gd name="T0" fmla="*/ 59 w 144"/>
                <a:gd name="T1" fmla="*/ 63 h 139"/>
                <a:gd name="T2" fmla="*/ 79 w 144"/>
                <a:gd name="T3" fmla="*/ 63 h 139"/>
                <a:gd name="T4" fmla="*/ 85 w 144"/>
                <a:gd name="T5" fmla="*/ 61 h 139"/>
                <a:gd name="T6" fmla="*/ 87 w 144"/>
                <a:gd name="T7" fmla="*/ 53 h 139"/>
                <a:gd name="T8" fmla="*/ 83 w 144"/>
                <a:gd name="T9" fmla="*/ 47 h 139"/>
                <a:gd name="T10" fmla="*/ 75 w 144"/>
                <a:gd name="T11" fmla="*/ 45 h 139"/>
                <a:gd name="T12" fmla="*/ 59 w 144"/>
                <a:gd name="T13" fmla="*/ 45 h 139"/>
                <a:gd name="T14" fmla="*/ 73 w 144"/>
                <a:gd name="T15" fmla="*/ 33 h 139"/>
                <a:gd name="T16" fmla="*/ 101 w 144"/>
                <a:gd name="T17" fmla="*/ 41 h 139"/>
                <a:gd name="T18" fmla="*/ 103 w 144"/>
                <a:gd name="T19" fmla="*/ 61 h 139"/>
                <a:gd name="T20" fmla="*/ 99 w 144"/>
                <a:gd name="T21" fmla="*/ 68 h 139"/>
                <a:gd name="T22" fmla="*/ 91 w 144"/>
                <a:gd name="T23" fmla="*/ 74 h 139"/>
                <a:gd name="T24" fmla="*/ 105 w 144"/>
                <a:gd name="T25" fmla="*/ 106 h 139"/>
                <a:gd name="T26" fmla="*/ 67 w 144"/>
                <a:gd name="T27" fmla="*/ 76 h 139"/>
                <a:gd name="T28" fmla="*/ 59 w 144"/>
                <a:gd name="T29" fmla="*/ 106 h 139"/>
                <a:gd name="T30" fmla="*/ 44 w 144"/>
                <a:gd name="T31" fmla="*/ 33 h 139"/>
                <a:gd name="T32" fmla="*/ 51 w 144"/>
                <a:gd name="T33" fmla="*/ 21 h 139"/>
                <a:gd name="T34" fmla="*/ 24 w 144"/>
                <a:gd name="T35" fmla="*/ 49 h 139"/>
                <a:gd name="T36" fmla="*/ 24 w 144"/>
                <a:gd name="T37" fmla="*/ 92 h 139"/>
                <a:gd name="T38" fmla="*/ 51 w 144"/>
                <a:gd name="T39" fmla="*/ 120 h 139"/>
                <a:gd name="T40" fmla="*/ 71 w 144"/>
                <a:gd name="T41" fmla="*/ 124 h 139"/>
                <a:gd name="T42" fmla="*/ 109 w 144"/>
                <a:gd name="T43" fmla="*/ 108 h 139"/>
                <a:gd name="T44" fmla="*/ 122 w 144"/>
                <a:gd name="T45" fmla="*/ 70 h 139"/>
                <a:gd name="T46" fmla="*/ 109 w 144"/>
                <a:gd name="T47" fmla="*/ 31 h 139"/>
                <a:gd name="T48" fmla="*/ 71 w 144"/>
                <a:gd name="T49" fmla="*/ 17 h 139"/>
                <a:gd name="T50" fmla="*/ 95 w 144"/>
                <a:gd name="T51" fmla="*/ 3 h 139"/>
                <a:gd name="T52" fmla="*/ 130 w 144"/>
                <a:gd name="T53" fmla="*/ 27 h 139"/>
                <a:gd name="T54" fmla="*/ 144 w 144"/>
                <a:gd name="T55" fmla="*/ 70 h 139"/>
                <a:gd name="T56" fmla="*/ 130 w 144"/>
                <a:gd name="T57" fmla="*/ 114 h 139"/>
                <a:gd name="T58" fmla="*/ 95 w 144"/>
                <a:gd name="T59" fmla="*/ 135 h 139"/>
                <a:gd name="T60" fmla="*/ 50 w 144"/>
                <a:gd name="T61" fmla="*/ 135 h 139"/>
                <a:gd name="T62" fmla="*/ 14 w 144"/>
                <a:gd name="T63" fmla="*/ 114 h 139"/>
                <a:gd name="T64" fmla="*/ 0 w 144"/>
                <a:gd name="T65" fmla="*/ 70 h 139"/>
                <a:gd name="T66" fmla="*/ 14 w 144"/>
                <a:gd name="T67" fmla="*/ 27 h 139"/>
                <a:gd name="T68" fmla="*/ 50 w 144"/>
                <a:gd name="T69"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39">
                  <a:moveTo>
                    <a:pt x="59" y="45"/>
                  </a:moveTo>
                  <a:lnTo>
                    <a:pt x="59" y="63"/>
                  </a:lnTo>
                  <a:lnTo>
                    <a:pt x="75" y="63"/>
                  </a:lnTo>
                  <a:lnTo>
                    <a:pt x="79" y="63"/>
                  </a:lnTo>
                  <a:lnTo>
                    <a:pt x="83" y="63"/>
                  </a:lnTo>
                  <a:lnTo>
                    <a:pt x="85" y="61"/>
                  </a:lnTo>
                  <a:lnTo>
                    <a:pt x="87" y="57"/>
                  </a:lnTo>
                  <a:lnTo>
                    <a:pt x="87" y="53"/>
                  </a:lnTo>
                  <a:lnTo>
                    <a:pt x="85" y="49"/>
                  </a:lnTo>
                  <a:lnTo>
                    <a:pt x="83" y="47"/>
                  </a:lnTo>
                  <a:lnTo>
                    <a:pt x="79" y="45"/>
                  </a:lnTo>
                  <a:lnTo>
                    <a:pt x="75" y="45"/>
                  </a:lnTo>
                  <a:lnTo>
                    <a:pt x="71" y="45"/>
                  </a:lnTo>
                  <a:lnTo>
                    <a:pt x="59" y="45"/>
                  </a:lnTo>
                  <a:close/>
                  <a:moveTo>
                    <a:pt x="44" y="33"/>
                  </a:moveTo>
                  <a:lnTo>
                    <a:pt x="73" y="33"/>
                  </a:lnTo>
                  <a:lnTo>
                    <a:pt x="89" y="35"/>
                  </a:lnTo>
                  <a:lnTo>
                    <a:pt x="101" y="41"/>
                  </a:lnTo>
                  <a:lnTo>
                    <a:pt x="105" y="55"/>
                  </a:lnTo>
                  <a:lnTo>
                    <a:pt x="103" y="61"/>
                  </a:lnTo>
                  <a:lnTo>
                    <a:pt x="101" y="67"/>
                  </a:lnTo>
                  <a:lnTo>
                    <a:pt x="99" y="68"/>
                  </a:lnTo>
                  <a:lnTo>
                    <a:pt x="95" y="72"/>
                  </a:lnTo>
                  <a:lnTo>
                    <a:pt x="91" y="74"/>
                  </a:lnTo>
                  <a:lnTo>
                    <a:pt x="85" y="74"/>
                  </a:lnTo>
                  <a:lnTo>
                    <a:pt x="105" y="106"/>
                  </a:lnTo>
                  <a:lnTo>
                    <a:pt x="85" y="106"/>
                  </a:lnTo>
                  <a:lnTo>
                    <a:pt x="67" y="76"/>
                  </a:lnTo>
                  <a:lnTo>
                    <a:pt x="59" y="76"/>
                  </a:lnTo>
                  <a:lnTo>
                    <a:pt x="59" y="106"/>
                  </a:lnTo>
                  <a:lnTo>
                    <a:pt x="44" y="106"/>
                  </a:lnTo>
                  <a:lnTo>
                    <a:pt x="44" y="33"/>
                  </a:lnTo>
                  <a:close/>
                  <a:moveTo>
                    <a:pt x="71" y="17"/>
                  </a:moveTo>
                  <a:lnTo>
                    <a:pt x="51" y="21"/>
                  </a:lnTo>
                  <a:lnTo>
                    <a:pt x="36" y="31"/>
                  </a:lnTo>
                  <a:lnTo>
                    <a:pt x="24" y="49"/>
                  </a:lnTo>
                  <a:lnTo>
                    <a:pt x="20" y="70"/>
                  </a:lnTo>
                  <a:lnTo>
                    <a:pt x="24" y="92"/>
                  </a:lnTo>
                  <a:lnTo>
                    <a:pt x="36" y="108"/>
                  </a:lnTo>
                  <a:lnTo>
                    <a:pt x="51" y="120"/>
                  </a:lnTo>
                  <a:lnTo>
                    <a:pt x="71" y="124"/>
                  </a:lnTo>
                  <a:lnTo>
                    <a:pt x="71" y="124"/>
                  </a:lnTo>
                  <a:lnTo>
                    <a:pt x="91" y="120"/>
                  </a:lnTo>
                  <a:lnTo>
                    <a:pt x="109" y="108"/>
                  </a:lnTo>
                  <a:lnTo>
                    <a:pt x="118" y="92"/>
                  </a:lnTo>
                  <a:lnTo>
                    <a:pt x="122" y="70"/>
                  </a:lnTo>
                  <a:lnTo>
                    <a:pt x="118" y="49"/>
                  </a:lnTo>
                  <a:lnTo>
                    <a:pt x="109" y="31"/>
                  </a:lnTo>
                  <a:lnTo>
                    <a:pt x="91" y="21"/>
                  </a:lnTo>
                  <a:lnTo>
                    <a:pt x="71" y="17"/>
                  </a:lnTo>
                  <a:close/>
                  <a:moveTo>
                    <a:pt x="71" y="0"/>
                  </a:moveTo>
                  <a:lnTo>
                    <a:pt x="95" y="3"/>
                  </a:lnTo>
                  <a:lnTo>
                    <a:pt x="114" y="11"/>
                  </a:lnTo>
                  <a:lnTo>
                    <a:pt x="130" y="27"/>
                  </a:lnTo>
                  <a:lnTo>
                    <a:pt x="140" y="45"/>
                  </a:lnTo>
                  <a:lnTo>
                    <a:pt x="144" y="70"/>
                  </a:lnTo>
                  <a:lnTo>
                    <a:pt x="140" y="94"/>
                  </a:lnTo>
                  <a:lnTo>
                    <a:pt x="130" y="114"/>
                  </a:lnTo>
                  <a:lnTo>
                    <a:pt x="114" y="128"/>
                  </a:lnTo>
                  <a:lnTo>
                    <a:pt x="95" y="135"/>
                  </a:lnTo>
                  <a:lnTo>
                    <a:pt x="71" y="139"/>
                  </a:lnTo>
                  <a:lnTo>
                    <a:pt x="50" y="135"/>
                  </a:lnTo>
                  <a:lnTo>
                    <a:pt x="30" y="128"/>
                  </a:lnTo>
                  <a:lnTo>
                    <a:pt x="14" y="114"/>
                  </a:lnTo>
                  <a:lnTo>
                    <a:pt x="4" y="94"/>
                  </a:lnTo>
                  <a:lnTo>
                    <a:pt x="0" y="70"/>
                  </a:lnTo>
                  <a:lnTo>
                    <a:pt x="4" y="45"/>
                  </a:lnTo>
                  <a:lnTo>
                    <a:pt x="14" y="27"/>
                  </a:lnTo>
                  <a:lnTo>
                    <a:pt x="30" y="11"/>
                  </a:lnTo>
                  <a:lnTo>
                    <a:pt x="50" y="3"/>
                  </a:lnTo>
                  <a:lnTo>
                    <a:pt x="71"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noEditPoints="1"/>
            </p:cNvSpPr>
            <p:nvPr/>
          </p:nvSpPr>
          <p:spPr bwMode="auto">
            <a:xfrm>
              <a:off x="10447338" y="3732213"/>
              <a:ext cx="3333750" cy="625475"/>
            </a:xfrm>
            <a:custGeom>
              <a:avLst/>
              <a:gdLst>
                <a:gd name="T0" fmla="*/ 2325 w 4200"/>
                <a:gd name="T1" fmla="*/ 618 h 788"/>
                <a:gd name="T2" fmla="*/ 2465 w 4200"/>
                <a:gd name="T3" fmla="*/ 616 h 788"/>
                <a:gd name="T4" fmla="*/ 2540 w 4200"/>
                <a:gd name="T5" fmla="*/ 597 h 788"/>
                <a:gd name="T6" fmla="*/ 2599 w 4200"/>
                <a:gd name="T7" fmla="*/ 555 h 788"/>
                <a:gd name="T8" fmla="*/ 2635 w 4200"/>
                <a:gd name="T9" fmla="*/ 488 h 788"/>
                <a:gd name="T10" fmla="*/ 2648 w 4200"/>
                <a:gd name="T11" fmla="*/ 396 h 788"/>
                <a:gd name="T12" fmla="*/ 2635 w 4200"/>
                <a:gd name="T13" fmla="*/ 301 h 788"/>
                <a:gd name="T14" fmla="*/ 2599 w 4200"/>
                <a:gd name="T15" fmla="*/ 236 h 788"/>
                <a:gd name="T16" fmla="*/ 2540 w 4200"/>
                <a:gd name="T17" fmla="*/ 193 h 788"/>
                <a:gd name="T18" fmla="*/ 2465 w 4200"/>
                <a:gd name="T19" fmla="*/ 173 h 788"/>
                <a:gd name="T20" fmla="*/ 2325 w 4200"/>
                <a:gd name="T21" fmla="*/ 171 h 788"/>
                <a:gd name="T22" fmla="*/ 3597 w 4200"/>
                <a:gd name="T23" fmla="*/ 512 h 788"/>
                <a:gd name="T24" fmla="*/ 3735 w 4200"/>
                <a:gd name="T25" fmla="*/ 143 h 788"/>
                <a:gd name="T26" fmla="*/ 4200 w 4200"/>
                <a:gd name="T27" fmla="*/ 786 h 788"/>
                <a:gd name="T28" fmla="*/ 3916 w 4200"/>
                <a:gd name="T29" fmla="*/ 648 h 788"/>
                <a:gd name="T30" fmla="*/ 3501 w 4200"/>
                <a:gd name="T31" fmla="*/ 786 h 788"/>
                <a:gd name="T32" fmla="*/ 3592 w 4200"/>
                <a:gd name="T33" fmla="*/ 0 h 788"/>
                <a:gd name="T34" fmla="*/ 2969 w 4200"/>
                <a:gd name="T35" fmla="*/ 0 h 788"/>
                <a:gd name="T36" fmla="*/ 3190 w 4200"/>
                <a:gd name="T37" fmla="*/ 788 h 788"/>
                <a:gd name="T38" fmla="*/ 2969 w 4200"/>
                <a:gd name="T39" fmla="*/ 0 h 788"/>
                <a:gd name="T40" fmla="*/ 2416 w 4200"/>
                <a:gd name="T41" fmla="*/ 0 h 788"/>
                <a:gd name="T42" fmla="*/ 2554 w 4200"/>
                <a:gd name="T43" fmla="*/ 7 h 788"/>
                <a:gd name="T44" fmla="*/ 2666 w 4200"/>
                <a:gd name="T45" fmla="*/ 33 h 788"/>
                <a:gd name="T46" fmla="*/ 2757 w 4200"/>
                <a:gd name="T47" fmla="*/ 90 h 788"/>
                <a:gd name="T48" fmla="*/ 2818 w 4200"/>
                <a:gd name="T49" fmla="*/ 173 h 788"/>
                <a:gd name="T50" fmla="*/ 2853 w 4200"/>
                <a:gd name="T51" fmla="*/ 277 h 788"/>
                <a:gd name="T52" fmla="*/ 2865 w 4200"/>
                <a:gd name="T53" fmla="*/ 402 h 788"/>
                <a:gd name="T54" fmla="*/ 2855 w 4200"/>
                <a:gd name="T55" fmla="*/ 518 h 788"/>
                <a:gd name="T56" fmla="*/ 2828 w 4200"/>
                <a:gd name="T57" fmla="*/ 614 h 788"/>
                <a:gd name="T58" fmla="*/ 2786 w 4200"/>
                <a:gd name="T59" fmla="*/ 683 h 788"/>
                <a:gd name="T60" fmla="*/ 2735 w 4200"/>
                <a:gd name="T61" fmla="*/ 731 h 788"/>
                <a:gd name="T62" fmla="*/ 2672 w 4200"/>
                <a:gd name="T63" fmla="*/ 762 h 788"/>
                <a:gd name="T64" fmla="*/ 2585 w 4200"/>
                <a:gd name="T65" fmla="*/ 780 h 788"/>
                <a:gd name="T66" fmla="*/ 2465 w 4200"/>
                <a:gd name="T67" fmla="*/ 788 h 788"/>
                <a:gd name="T68" fmla="*/ 2105 w 4200"/>
                <a:gd name="T69" fmla="*/ 0 h 788"/>
                <a:gd name="T70" fmla="*/ 1063 w 4200"/>
                <a:gd name="T71" fmla="*/ 0 h 788"/>
                <a:gd name="T72" fmla="*/ 1428 w 4200"/>
                <a:gd name="T73" fmla="*/ 0 h 788"/>
                <a:gd name="T74" fmla="*/ 1398 w 4200"/>
                <a:gd name="T75" fmla="*/ 788 h 788"/>
                <a:gd name="T76" fmla="*/ 825 w 4200"/>
                <a:gd name="T77" fmla="*/ 0 h 788"/>
                <a:gd name="T78" fmla="*/ 1969 w 4200"/>
                <a:gd name="T79" fmla="*/ 0 h 788"/>
                <a:gd name="T80" fmla="*/ 1747 w 4200"/>
                <a:gd name="T81" fmla="*/ 788 h 788"/>
                <a:gd name="T82" fmla="*/ 0 w 4200"/>
                <a:gd name="T83" fmla="*/ 0 h 788"/>
                <a:gd name="T84" fmla="*/ 441 w 4200"/>
                <a:gd name="T85" fmla="*/ 0 h 788"/>
                <a:gd name="T86" fmla="*/ 522 w 4200"/>
                <a:gd name="T87" fmla="*/ 7 h 788"/>
                <a:gd name="T88" fmla="*/ 599 w 4200"/>
                <a:gd name="T89" fmla="*/ 25 h 788"/>
                <a:gd name="T90" fmla="*/ 667 w 4200"/>
                <a:gd name="T91" fmla="*/ 59 h 788"/>
                <a:gd name="T92" fmla="*/ 725 w 4200"/>
                <a:gd name="T93" fmla="*/ 112 h 788"/>
                <a:gd name="T94" fmla="*/ 766 w 4200"/>
                <a:gd name="T95" fmla="*/ 187 h 788"/>
                <a:gd name="T96" fmla="*/ 788 w 4200"/>
                <a:gd name="T97" fmla="*/ 289 h 788"/>
                <a:gd name="T98" fmla="*/ 790 w 4200"/>
                <a:gd name="T99" fmla="*/ 788 h 788"/>
                <a:gd name="T100" fmla="*/ 573 w 4200"/>
                <a:gd name="T101" fmla="*/ 427 h 788"/>
                <a:gd name="T102" fmla="*/ 567 w 4200"/>
                <a:gd name="T103" fmla="*/ 317 h 788"/>
                <a:gd name="T104" fmla="*/ 543 w 4200"/>
                <a:gd name="T105" fmla="*/ 244 h 788"/>
                <a:gd name="T106" fmla="*/ 500 w 4200"/>
                <a:gd name="T107" fmla="*/ 201 h 788"/>
                <a:gd name="T108" fmla="*/ 439 w 4200"/>
                <a:gd name="T109" fmla="*/ 179 h 788"/>
                <a:gd name="T110" fmla="*/ 224 w 4200"/>
                <a:gd name="T111" fmla="*/ 175 h 788"/>
                <a:gd name="T112" fmla="*/ 0 w 4200"/>
                <a:gd name="T113" fmla="*/ 788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00" h="788">
                  <a:moveTo>
                    <a:pt x="2325" y="171"/>
                  </a:moveTo>
                  <a:lnTo>
                    <a:pt x="2325" y="618"/>
                  </a:lnTo>
                  <a:lnTo>
                    <a:pt x="2420" y="618"/>
                  </a:lnTo>
                  <a:lnTo>
                    <a:pt x="2465" y="616"/>
                  </a:lnTo>
                  <a:lnTo>
                    <a:pt x="2505" y="608"/>
                  </a:lnTo>
                  <a:lnTo>
                    <a:pt x="2540" y="597"/>
                  </a:lnTo>
                  <a:lnTo>
                    <a:pt x="2572" y="579"/>
                  </a:lnTo>
                  <a:lnTo>
                    <a:pt x="2599" y="555"/>
                  </a:lnTo>
                  <a:lnTo>
                    <a:pt x="2619" y="526"/>
                  </a:lnTo>
                  <a:lnTo>
                    <a:pt x="2635" y="488"/>
                  </a:lnTo>
                  <a:lnTo>
                    <a:pt x="2644" y="445"/>
                  </a:lnTo>
                  <a:lnTo>
                    <a:pt x="2648" y="396"/>
                  </a:lnTo>
                  <a:lnTo>
                    <a:pt x="2644" y="344"/>
                  </a:lnTo>
                  <a:lnTo>
                    <a:pt x="2635" y="301"/>
                  </a:lnTo>
                  <a:lnTo>
                    <a:pt x="2619" y="266"/>
                  </a:lnTo>
                  <a:lnTo>
                    <a:pt x="2599" y="236"/>
                  </a:lnTo>
                  <a:lnTo>
                    <a:pt x="2572" y="212"/>
                  </a:lnTo>
                  <a:lnTo>
                    <a:pt x="2540" y="193"/>
                  </a:lnTo>
                  <a:lnTo>
                    <a:pt x="2505" y="181"/>
                  </a:lnTo>
                  <a:lnTo>
                    <a:pt x="2465" y="173"/>
                  </a:lnTo>
                  <a:lnTo>
                    <a:pt x="2420" y="171"/>
                  </a:lnTo>
                  <a:lnTo>
                    <a:pt x="2325" y="171"/>
                  </a:lnTo>
                  <a:close/>
                  <a:moveTo>
                    <a:pt x="3735" y="143"/>
                  </a:moveTo>
                  <a:lnTo>
                    <a:pt x="3597" y="512"/>
                  </a:lnTo>
                  <a:lnTo>
                    <a:pt x="3869" y="512"/>
                  </a:lnTo>
                  <a:lnTo>
                    <a:pt x="3735" y="143"/>
                  </a:lnTo>
                  <a:close/>
                  <a:moveTo>
                    <a:pt x="3887" y="0"/>
                  </a:moveTo>
                  <a:lnTo>
                    <a:pt x="4200" y="786"/>
                  </a:lnTo>
                  <a:lnTo>
                    <a:pt x="3962" y="786"/>
                  </a:lnTo>
                  <a:lnTo>
                    <a:pt x="3916" y="648"/>
                  </a:lnTo>
                  <a:lnTo>
                    <a:pt x="3548" y="648"/>
                  </a:lnTo>
                  <a:lnTo>
                    <a:pt x="3501" y="786"/>
                  </a:lnTo>
                  <a:lnTo>
                    <a:pt x="3280" y="786"/>
                  </a:lnTo>
                  <a:lnTo>
                    <a:pt x="3592" y="0"/>
                  </a:lnTo>
                  <a:lnTo>
                    <a:pt x="3887" y="0"/>
                  </a:lnTo>
                  <a:close/>
                  <a:moveTo>
                    <a:pt x="2969" y="0"/>
                  </a:moveTo>
                  <a:lnTo>
                    <a:pt x="3190" y="0"/>
                  </a:lnTo>
                  <a:lnTo>
                    <a:pt x="3190" y="788"/>
                  </a:lnTo>
                  <a:lnTo>
                    <a:pt x="2969" y="788"/>
                  </a:lnTo>
                  <a:lnTo>
                    <a:pt x="2969" y="0"/>
                  </a:lnTo>
                  <a:close/>
                  <a:moveTo>
                    <a:pt x="2105" y="0"/>
                  </a:moveTo>
                  <a:lnTo>
                    <a:pt x="2416" y="0"/>
                  </a:lnTo>
                  <a:lnTo>
                    <a:pt x="2489" y="2"/>
                  </a:lnTo>
                  <a:lnTo>
                    <a:pt x="2554" y="7"/>
                  </a:lnTo>
                  <a:lnTo>
                    <a:pt x="2613" y="17"/>
                  </a:lnTo>
                  <a:lnTo>
                    <a:pt x="2666" y="33"/>
                  </a:lnTo>
                  <a:lnTo>
                    <a:pt x="2713" y="57"/>
                  </a:lnTo>
                  <a:lnTo>
                    <a:pt x="2757" y="90"/>
                  </a:lnTo>
                  <a:lnTo>
                    <a:pt x="2794" y="132"/>
                  </a:lnTo>
                  <a:lnTo>
                    <a:pt x="2818" y="173"/>
                  </a:lnTo>
                  <a:lnTo>
                    <a:pt x="2839" y="222"/>
                  </a:lnTo>
                  <a:lnTo>
                    <a:pt x="2853" y="277"/>
                  </a:lnTo>
                  <a:lnTo>
                    <a:pt x="2863" y="337"/>
                  </a:lnTo>
                  <a:lnTo>
                    <a:pt x="2865" y="402"/>
                  </a:lnTo>
                  <a:lnTo>
                    <a:pt x="2863" y="461"/>
                  </a:lnTo>
                  <a:lnTo>
                    <a:pt x="2855" y="518"/>
                  </a:lnTo>
                  <a:lnTo>
                    <a:pt x="2843" y="569"/>
                  </a:lnTo>
                  <a:lnTo>
                    <a:pt x="2828" y="614"/>
                  </a:lnTo>
                  <a:lnTo>
                    <a:pt x="2810" y="654"/>
                  </a:lnTo>
                  <a:lnTo>
                    <a:pt x="2786" y="683"/>
                  </a:lnTo>
                  <a:lnTo>
                    <a:pt x="2761" y="709"/>
                  </a:lnTo>
                  <a:lnTo>
                    <a:pt x="2735" y="731"/>
                  </a:lnTo>
                  <a:lnTo>
                    <a:pt x="2705" y="748"/>
                  </a:lnTo>
                  <a:lnTo>
                    <a:pt x="2672" y="762"/>
                  </a:lnTo>
                  <a:lnTo>
                    <a:pt x="2633" y="772"/>
                  </a:lnTo>
                  <a:lnTo>
                    <a:pt x="2585" y="780"/>
                  </a:lnTo>
                  <a:lnTo>
                    <a:pt x="2530" y="786"/>
                  </a:lnTo>
                  <a:lnTo>
                    <a:pt x="2465" y="788"/>
                  </a:lnTo>
                  <a:lnTo>
                    <a:pt x="2105" y="788"/>
                  </a:lnTo>
                  <a:lnTo>
                    <a:pt x="2105" y="0"/>
                  </a:lnTo>
                  <a:close/>
                  <a:moveTo>
                    <a:pt x="825" y="0"/>
                  </a:moveTo>
                  <a:lnTo>
                    <a:pt x="1063" y="0"/>
                  </a:lnTo>
                  <a:lnTo>
                    <a:pt x="1240" y="624"/>
                  </a:lnTo>
                  <a:lnTo>
                    <a:pt x="1428" y="0"/>
                  </a:lnTo>
                  <a:lnTo>
                    <a:pt x="1654" y="0"/>
                  </a:lnTo>
                  <a:lnTo>
                    <a:pt x="1398" y="788"/>
                  </a:lnTo>
                  <a:lnTo>
                    <a:pt x="1077" y="788"/>
                  </a:lnTo>
                  <a:lnTo>
                    <a:pt x="825" y="0"/>
                  </a:lnTo>
                  <a:close/>
                  <a:moveTo>
                    <a:pt x="1747" y="0"/>
                  </a:moveTo>
                  <a:lnTo>
                    <a:pt x="1969" y="0"/>
                  </a:lnTo>
                  <a:lnTo>
                    <a:pt x="1969" y="788"/>
                  </a:lnTo>
                  <a:lnTo>
                    <a:pt x="1747" y="788"/>
                  </a:lnTo>
                  <a:lnTo>
                    <a:pt x="1747" y="0"/>
                  </a:lnTo>
                  <a:close/>
                  <a:moveTo>
                    <a:pt x="0" y="0"/>
                  </a:moveTo>
                  <a:lnTo>
                    <a:pt x="400" y="0"/>
                  </a:lnTo>
                  <a:lnTo>
                    <a:pt x="441" y="0"/>
                  </a:lnTo>
                  <a:lnTo>
                    <a:pt x="482" y="2"/>
                  </a:lnTo>
                  <a:lnTo>
                    <a:pt x="522" y="7"/>
                  </a:lnTo>
                  <a:lnTo>
                    <a:pt x="561" y="15"/>
                  </a:lnTo>
                  <a:lnTo>
                    <a:pt x="599" y="25"/>
                  </a:lnTo>
                  <a:lnTo>
                    <a:pt x="634" y="41"/>
                  </a:lnTo>
                  <a:lnTo>
                    <a:pt x="667" y="59"/>
                  </a:lnTo>
                  <a:lnTo>
                    <a:pt x="697" y="82"/>
                  </a:lnTo>
                  <a:lnTo>
                    <a:pt x="725" y="112"/>
                  </a:lnTo>
                  <a:lnTo>
                    <a:pt x="746" y="145"/>
                  </a:lnTo>
                  <a:lnTo>
                    <a:pt x="766" y="187"/>
                  </a:lnTo>
                  <a:lnTo>
                    <a:pt x="780" y="234"/>
                  </a:lnTo>
                  <a:lnTo>
                    <a:pt x="788" y="289"/>
                  </a:lnTo>
                  <a:lnTo>
                    <a:pt x="790" y="352"/>
                  </a:lnTo>
                  <a:lnTo>
                    <a:pt x="790" y="788"/>
                  </a:lnTo>
                  <a:lnTo>
                    <a:pt x="573" y="788"/>
                  </a:lnTo>
                  <a:lnTo>
                    <a:pt x="573" y="427"/>
                  </a:lnTo>
                  <a:lnTo>
                    <a:pt x="571" y="368"/>
                  </a:lnTo>
                  <a:lnTo>
                    <a:pt x="567" y="317"/>
                  </a:lnTo>
                  <a:lnTo>
                    <a:pt x="557" y="277"/>
                  </a:lnTo>
                  <a:lnTo>
                    <a:pt x="543" y="244"/>
                  </a:lnTo>
                  <a:lnTo>
                    <a:pt x="524" y="220"/>
                  </a:lnTo>
                  <a:lnTo>
                    <a:pt x="500" y="201"/>
                  </a:lnTo>
                  <a:lnTo>
                    <a:pt x="473" y="187"/>
                  </a:lnTo>
                  <a:lnTo>
                    <a:pt x="439" y="179"/>
                  </a:lnTo>
                  <a:lnTo>
                    <a:pt x="400" y="175"/>
                  </a:lnTo>
                  <a:lnTo>
                    <a:pt x="224" y="175"/>
                  </a:lnTo>
                  <a:lnTo>
                    <a:pt x="224" y="788"/>
                  </a:lnTo>
                  <a:lnTo>
                    <a:pt x="0" y="788"/>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noEditPoints="1"/>
            </p:cNvSpPr>
            <p:nvPr/>
          </p:nvSpPr>
          <p:spPr bwMode="auto">
            <a:xfrm>
              <a:off x="8775700" y="3552825"/>
              <a:ext cx="1436688" cy="952500"/>
            </a:xfrm>
            <a:custGeom>
              <a:avLst/>
              <a:gdLst>
                <a:gd name="T0" fmla="*/ 638 w 1810"/>
                <a:gd name="T1" fmla="*/ 451 h 1200"/>
                <a:gd name="T2" fmla="*/ 516 w 1810"/>
                <a:gd name="T3" fmla="*/ 502 h 1200"/>
                <a:gd name="T4" fmla="*/ 469 w 1810"/>
                <a:gd name="T5" fmla="*/ 546 h 1200"/>
                <a:gd name="T6" fmla="*/ 496 w 1810"/>
                <a:gd name="T7" fmla="*/ 613 h 1200"/>
                <a:gd name="T8" fmla="*/ 595 w 1810"/>
                <a:gd name="T9" fmla="*/ 735 h 1200"/>
                <a:gd name="T10" fmla="*/ 614 w 1810"/>
                <a:gd name="T11" fmla="*/ 851 h 1200"/>
                <a:gd name="T12" fmla="*/ 439 w 1810"/>
                <a:gd name="T13" fmla="*/ 733 h 1200"/>
                <a:gd name="T14" fmla="*/ 349 w 1810"/>
                <a:gd name="T15" fmla="*/ 595 h 1200"/>
                <a:gd name="T16" fmla="*/ 323 w 1810"/>
                <a:gd name="T17" fmla="*/ 530 h 1200"/>
                <a:gd name="T18" fmla="*/ 372 w 1810"/>
                <a:gd name="T19" fmla="*/ 485 h 1200"/>
                <a:gd name="T20" fmla="*/ 516 w 1810"/>
                <a:gd name="T21" fmla="*/ 400 h 1200"/>
                <a:gd name="T22" fmla="*/ 707 w 1810"/>
                <a:gd name="T23" fmla="*/ 248 h 1200"/>
                <a:gd name="T24" fmla="*/ 933 w 1810"/>
                <a:gd name="T25" fmla="*/ 296 h 1200"/>
                <a:gd name="T26" fmla="*/ 1097 w 1810"/>
                <a:gd name="T27" fmla="*/ 400 h 1200"/>
                <a:gd name="T28" fmla="*/ 1185 w 1810"/>
                <a:gd name="T29" fmla="*/ 489 h 1200"/>
                <a:gd name="T30" fmla="*/ 1185 w 1810"/>
                <a:gd name="T31" fmla="*/ 518 h 1200"/>
                <a:gd name="T32" fmla="*/ 1097 w 1810"/>
                <a:gd name="T33" fmla="*/ 617 h 1200"/>
                <a:gd name="T34" fmla="*/ 947 w 1810"/>
                <a:gd name="T35" fmla="*/ 737 h 1200"/>
                <a:gd name="T36" fmla="*/ 762 w 1810"/>
                <a:gd name="T37" fmla="*/ 794 h 1200"/>
                <a:gd name="T38" fmla="*/ 715 w 1810"/>
                <a:gd name="T39" fmla="*/ 459 h 1200"/>
                <a:gd name="T40" fmla="*/ 817 w 1810"/>
                <a:gd name="T41" fmla="*/ 528 h 1200"/>
                <a:gd name="T42" fmla="*/ 1038 w 1810"/>
                <a:gd name="T43" fmla="*/ 502 h 1200"/>
                <a:gd name="T44" fmla="*/ 985 w 1810"/>
                <a:gd name="T45" fmla="*/ 451 h 1200"/>
                <a:gd name="T46" fmla="*/ 839 w 1810"/>
                <a:gd name="T47" fmla="*/ 370 h 1200"/>
                <a:gd name="T48" fmla="*/ 675 w 1810"/>
                <a:gd name="T49" fmla="*/ 250 h 1200"/>
                <a:gd name="T50" fmla="*/ 603 w 1810"/>
                <a:gd name="T51" fmla="*/ 260 h 1200"/>
                <a:gd name="T52" fmla="*/ 370 w 1810"/>
                <a:gd name="T53" fmla="*/ 349 h 1200"/>
                <a:gd name="T54" fmla="*/ 232 w 1810"/>
                <a:gd name="T55" fmla="*/ 461 h 1200"/>
                <a:gd name="T56" fmla="*/ 185 w 1810"/>
                <a:gd name="T57" fmla="*/ 516 h 1200"/>
                <a:gd name="T58" fmla="*/ 211 w 1810"/>
                <a:gd name="T59" fmla="*/ 581 h 1200"/>
                <a:gd name="T60" fmla="*/ 293 w 1810"/>
                <a:gd name="T61" fmla="*/ 723 h 1200"/>
                <a:gd name="T62" fmla="*/ 445 w 1810"/>
                <a:gd name="T63" fmla="*/ 877 h 1200"/>
                <a:gd name="T64" fmla="*/ 675 w 1810"/>
                <a:gd name="T65" fmla="*/ 966 h 1200"/>
                <a:gd name="T66" fmla="*/ 453 w 1810"/>
                <a:gd name="T67" fmla="*/ 1001 h 1200"/>
                <a:gd name="T68" fmla="*/ 232 w 1810"/>
                <a:gd name="T69" fmla="*/ 849 h 1200"/>
                <a:gd name="T70" fmla="*/ 89 w 1810"/>
                <a:gd name="T71" fmla="*/ 674 h 1200"/>
                <a:gd name="T72" fmla="*/ 16 w 1810"/>
                <a:gd name="T73" fmla="*/ 536 h 1200"/>
                <a:gd name="T74" fmla="*/ 4 w 1810"/>
                <a:gd name="T75" fmla="*/ 495 h 1200"/>
                <a:gd name="T76" fmla="*/ 85 w 1810"/>
                <a:gd name="T77" fmla="*/ 426 h 1200"/>
                <a:gd name="T78" fmla="*/ 250 w 1810"/>
                <a:gd name="T79" fmla="*/ 311 h 1200"/>
                <a:gd name="T80" fmla="*/ 478 w 1810"/>
                <a:gd name="T81" fmla="*/ 205 h 1200"/>
                <a:gd name="T82" fmla="*/ 675 w 1810"/>
                <a:gd name="T83" fmla="*/ 0 h 1200"/>
                <a:gd name="T84" fmla="*/ 675 w 1810"/>
                <a:gd name="T85" fmla="*/ 1058 h 1200"/>
                <a:gd name="T86" fmla="*/ 977 w 1810"/>
                <a:gd name="T87" fmla="*/ 1038 h 1200"/>
                <a:gd name="T88" fmla="*/ 1321 w 1810"/>
                <a:gd name="T89" fmla="*/ 946 h 1200"/>
                <a:gd name="T90" fmla="*/ 1619 w 1810"/>
                <a:gd name="T91" fmla="*/ 802 h 1200"/>
                <a:gd name="T92" fmla="*/ 1605 w 1810"/>
                <a:gd name="T93" fmla="*/ 717 h 1200"/>
                <a:gd name="T94" fmla="*/ 1485 w 1810"/>
                <a:gd name="T95" fmla="*/ 648 h 1200"/>
                <a:gd name="T96" fmla="*/ 1276 w 1810"/>
                <a:gd name="T97" fmla="*/ 788 h 1200"/>
                <a:gd name="T98" fmla="*/ 992 w 1810"/>
                <a:gd name="T99" fmla="*/ 932 h 1200"/>
                <a:gd name="T100" fmla="*/ 709 w 1810"/>
                <a:gd name="T101" fmla="*/ 969 h 1200"/>
                <a:gd name="T102" fmla="*/ 758 w 1810"/>
                <a:gd name="T103" fmla="*/ 873 h 1200"/>
                <a:gd name="T104" fmla="*/ 979 w 1810"/>
                <a:gd name="T105" fmla="*/ 820 h 1200"/>
                <a:gd name="T106" fmla="*/ 1172 w 1810"/>
                <a:gd name="T107" fmla="*/ 701 h 1200"/>
                <a:gd name="T108" fmla="*/ 1315 w 1810"/>
                <a:gd name="T109" fmla="*/ 577 h 1200"/>
                <a:gd name="T110" fmla="*/ 1384 w 1810"/>
                <a:gd name="T111" fmla="*/ 502 h 1200"/>
                <a:gd name="T112" fmla="*/ 1359 w 1810"/>
                <a:gd name="T113" fmla="*/ 465 h 1200"/>
                <a:gd name="T114" fmla="*/ 1242 w 1810"/>
                <a:gd name="T115" fmla="*/ 357 h 1200"/>
                <a:gd name="T116" fmla="*/ 1048 w 1810"/>
                <a:gd name="T117" fmla="*/ 233 h 1200"/>
                <a:gd name="T118" fmla="*/ 782 w 1810"/>
                <a:gd name="T119" fmla="*/ 162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10" h="1200">
                  <a:moveTo>
                    <a:pt x="675" y="359"/>
                  </a:moveTo>
                  <a:lnTo>
                    <a:pt x="675" y="451"/>
                  </a:lnTo>
                  <a:lnTo>
                    <a:pt x="675" y="451"/>
                  </a:lnTo>
                  <a:lnTo>
                    <a:pt x="638" y="451"/>
                  </a:lnTo>
                  <a:lnTo>
                    <a:pt x="603" y="459"/>
                  </a:lnTo>
                  <a:lnTo>
                    <a:pt x="571" y="471"/>
                  </a:lnTo>
                  <a:lnTo>
                    <a:pt x="542" y="485"/>
                  </a:lnTo>
                  <a:lnTo>
                    <a:pt x="516" y="502"/>
                  </a:lnTo>
                  <a:lnTo>
                    <a:pt x="496" y="518"/>
                  </a:lnTo>
                  <a:lnTo>
                    <a:pt x="482" y="532"/>
                  </a:lnTo>
                  <a:lnTo>
                    <a:pt x="473" y="542"/>
                  </a:lnTo>
                  <a:lnTo>
                    <a:pt x="469" y="546"/>
                  </a:lnTo>
                  <a:lnTo>
                    <a:pt x="471" y="552"/>
                  </a:lnTo>
                  <a:lnTo>
                    <a:pt x="477" y="566"/>
                  </a:lnTo>
                  <a:lnTo>
                    <a:pt x="484" y="587"/>
                  </a:lnTo>
                  <a:lnTo>
                    <a:pt x="496" y="613"/>
                  </a:lnTo>
                  <a:lnTo>
                    <a:pt x="514" y="644"/>
                  </a:lnTo>
                  <a:lnTo>
                    <a:pt x="536" y="676"/>
                  </a:lnTo>
                  <a:lnTo>
                    <a:pt x="561" y="707"/>
                  </a:lnTo>
                  <a:lnTo>
                    <a:pt x="595" y="735"/>
                  </a:lnTo>
                  <a:lnTo>
                    <a:pt x="632" y="761"/>
                  </a:lnTo>
                  <a:lnTo>
                    <a:pt x="675" y="780"/>
                  </a:lnTo>
                  <a:lnTo>
                    <a:pt x="675" y="865"/>
                  </a:lnTo>
                  <a:lnTo>
                    <a:pt x="614" y="851"/>
                  </a:lnTo>
                  <a:lnTo>
                    <a:pt x="561" y="828"/>
                  </a:lnTo>
                  <a:lnTo>
                    <a:pt x="514" y="800"/>
                  </a:lnTo>
                  <a:lnTo>
                    <a:pt x="473" y="768"/>
                  </a:lnTo>
                  <a:lnTo>
                    <a:pt x="439" y="733"/>
                  </a:lnTo>
                  <a:lnTo>
                    <a:pt x="408" y="698"/>
                  </a:lnTo>
                  <a:lnTo>
                    <a:pt x="384" y="660"/>
                  </a:lnTo>
                  <a:lnTo>
                    <a:pt x="364" y="627"/>
                  </a:lnTo>
                  <a:lnTo>
                    <a:pt x="349" y="595"/>
                  </a:lnTo>
                  <a:lnTo>
                    <a:pt x="337" y="569"/>
                  </a:lnTo>
                  <a:lnTo>
                    <a:pt x="329" y="548"/>
                  </a:lnTo>
                  <a:lnTo>
                    <a:pt x="325" y="534"/>
                  </a:lnTo>
                  <a:lnTo>
                    <a:pt x="323" y="530"/>
                  </a:lnTo>
                  <a:lnTo>
                    <a:pt x="325" y="526"/>
                  </a:lnTo>
                  <a:lnTo>
                    <a:pt x="335" y="516"/>
                  </a:lnTo>
                  <a:lnTo>
                    <a:pt x="350" y="502"/>
                  </a:lnTo>
                  <a:lnTo>
                    <a:pt x="372" y="485"/>
                  </a:lnTo>
                  <a:lnTo>
                    <a:pt x="400" y="463"/>
                  </a:lnTo>
                  <a:lnTo>
                    <a:pt x="433" y="441"/>
                  </a:lnTo>
                  <a:lnTo>
                    <a:pt x="473" y="420"/>
                  </a:lnTo>
                  <a:lnTo>
                    <a:pt x="516" y="400"/>
                  </a:lnTo>
                  <a:lnTo>
                    <a:pt x="565" y="382"/>
                  </a:lnTo>
                  <a:lnTo>
                    <a:pt x="618" y="368"/>
                  </a:lnTo>
                  <a:lnTo>
                    <a:pt x="675" y="359"/>
                  </a:lnTo>
                  <a:close/>
                  <a:moveTo>
                    <a:pt x="707" y="248"/>
                  </a:moveTo>
                  <a:lnTo>
                    <a:pt x="770" y="250"/>
                  </a:lnTo>
                  <a:lnTo>
                    <a:pt x="827" y="260"/>
                  </a:lnTo>
                  <a:lnTo>
                    <a:pt x="882" y="274"/>
                  </a:lnTo>
                  <a:lnTo>
                    <a:pt x="933" y="296"/>
                  </a:lnTo>
                  <a:lnTo>
                    <a:pt x="981" y="319"/>
                  </a:lnTo>
                  <a:lnTo>
                    <a:pt x="1024" y="345"/>
                  </a:lnTo>
                  <a:lnTo>
                    <a:pt x="1063" y="372"/>
                  </a:lnTo>
                  <a:lnTo>
                    <a:pt x="1097" y="400"/>
                  </a:lnTo>
                  <a:lnTo>
                    <a:pt x="1126" y="426"/>
                  </a:lnTo>
                  <a:lnTo>
                    <a:pt x="1152" y="451"/>
                  </a:lnTo>
                  <a:lnTo>
                    <a:pt x="1172" y="471"/>
                  </a:lnTo>
                  <a:lnTo>
                    <a:pt x="1185" y="489"/>
                  </a:lnTo>
                  <a:lnTo>
                    <a:pt x="1195" y="499"/>
                  </a:lnTo>
                  <a:lnTo>
                    <a:pt x="1197" y="502"/>
                  </a:lnTo>
                  <a:lnTo>
                    <a:pt x="1193" y="506"/>
                  </a:lnTo>
                  <a:lnTo>
                    <a:pt x="1185" y="518"/>
                  </a:lnTo>
                  <a:lnTo>
                    <a:pt x="1170" y="538"/>
                  </a:lnTo>
                  <a:lnTo>
                    <a:pt x="1150" y="562"/>
                  </a:lnTo>
                  <a:lnTo>
                    <a:pt x="1126" y="587"/>
                  </a:lnTo>
                  <a:lnTo>
                    <a:pt x="1097" y="617"/>
                  </a:lnTo>
                  <a:lnTo>
                    <a:pt x="1065" y="648"/>
                  </a:lnTo>
                  <a:lnTo>
                    <a:pt x="1028" y="680"/>
                  </a:lnTo>
                  <a:lnTo>
                    <a:pt x="988" y="709"/>
                  </a:lnTo>
                  <a:lnTo>
                    <a:pt x="947" y="737"/>
                  </a:lnTo>
                  <a:lnTo>
                    <a:pt x="904" y="761"/>
                  </a:lnTo>
                  <a:lnTo>
                    <a:pt x="859" y="778"/>
                  </a:lnTo>
                  <a:lnTo>
                    <a:pt x="811" y="790"/>
                  </a:lnTo>
                  <a:lnTo>
                    <a:pt x="762" y="794"/>
                  </a:lnTo>
                  <a:lnTo>
                    <a:pt x="717" y="790"/>
                  </a:lnTo>
                  <a:lnTo>
                    <a:pt x="675" y="780"/>
                  </a:lnTo>
                  <a:lnTo>
                    <a:pt x="675" y="451"/>
                  </a:lnTo>
                  <a:lnTo>
                    <a:pt x="715" y="459"/>
                  </a:lnTo>
                  <a:lnTo>
                    <a:pt x="746" y="469"/>
                  </a:lnTo>
                  <a:lnTo>
                    <a:pt x="774" y="485"/>
                  </a:lnTo>
                  <a:lnTo>
                    <a:pt x="796" y="504"/>
                  </a:lnTo>
                  <a:lnTo>
                    <a:pt x="817" y="528"/>
                  </a:lnTo>
                  <a:lnTo>
                    <a:pt x="837" y="558"/>
                  </a:lnTo>
                  <a:lnTo>
                    <a:pt x="859" y="591"/>
                  </a:lnTo>
                  <a:lnTo>
                    <a:pt x="882" y="633"/>
                  </a:lnTo>
                  <a:lnTo>
                    <a:pt x="1038" y="502"/>
                  </a:lnTo>
                  <a:lnTo>
                    <a:pt x="1034" y="499"/>
                  </a:lnTo>
                  <a:lnTo>
                    <a:pt x="1024" y="487"/>
                  </a:lnTo>
                  <a:lnTo>
                    <a:pt x="1008" y="471"/>
                  </a:lnTo>
                  <a:lnTo>
                    <a:pt x="985" y="451"/>
                  </a:lnTo>
                  <a:lnTo>
                    <a:pt x="957" y="430"/>
                  </a:lnTo>
                  <a:lnTo>
                    <a:pt x="924" y="406"/>
                  </a:lnTo>
                  <a:lnTo>
                    <a:pt x="884" y="386"/>
                  </a:lnTo>
                  <a:lnTo>
                    <a:pt x="839" y="370"/>
                  </a:lnTo>
                  <a:lnTo>
                    <a:pt x="790" y="359"/>
                  </a:lnTo>
                  <a:lnTo>
                    <a:pt x="734" y="355"/>
                  </a:lnTo>
                  <a:lnTo>
                    <a:pt x="675" y="359"/>
                  </a:lnTo>
                  <a:lnTo>
                    <a:pt x="675" y="250"/>
                  </a:lnTo>
                  <a:lnTo>
                    <a:pt x="707" y="248"/>
                  </a:lnTo>
                  <a:close/>
                  <a:moveTo>
                    <a:pt x="675" y="162"/>
                  </a:moveTo>
                  <a:lnTo>
                    <a:pt x="675" y="250"/>
                  </a:lnTo>
                  <a:lnTo>
                    <a:pt x="603" y="260"/>
                  </a:lnTo>
                  <a:lnTo>
                    <a:pt x="536" y="276"/>
                  </a:lnTo>
                  <a:lnTo>
                    <a:pt x="475" y="296"/>
                  </a:lnTo>
                  <a:lnTo>
                    <a:pt x="419" y="321"/>
                  </a:lnTo>
                  <a:lnTo>
                    <a:pt x="370" y="349"/>
                  </a:lnTo>
                  <a:lnTo>
                    <a:pt x="327" y="378"/>
                  </a:lnTo>
                  <a:lnTo>
                    <a:pt x="289" y="408"/>
                  </a:lnTo>
                  <a:lnTo>
                    <a:pt x="258" y="435"/>
                  </a:lnTo>
                  <a:lnTo>
                    <a:pt x="232" y="461"/>
                  </a:lnTo>
                  <a:lnTo>
                    <a:pt x="211" y="483"/>
                  </a:lnTo>
                  <a:lnTo>
                    <a:pt x="197" y="500"/>
                  </a:lnTo>
                  <a:lnTo>
                    <a:pt x="187" y="512"/>
                  </a:lnTo>
                  <a:lnTo>
                    <a:pt x="185" y="516"/>
                  </a:lnTo>
                  <a:lnTo>
                    <a:pt x="187" y="522"/>
                  </a:lnTo>
                  <a:lnTo>
                    <a:pt x="191" y="534"/>
                  </a:lnTo>
                  <a:lnTo>
                    <a:pt x="199" y="554"/>
                  </a:lnTo>
                  <a:lnTo>
                    <a:pt x="211" y="581"/>
                  </a:lnTo>
                  <a:lnTo>
                    <a:pt x="224" y="611"/>
                  </a:lnTo>
                  <a:lnTo>
                    <a:pt x="244" y="646"/>
                  </a:lnTo>
                  <a:lnTo>
                    <a:pt x="266" y="684"/>
                  </a:lnTo>
                  <a:lnTo>
                    <a:pt x="293" y="723"/>
                  </a:lnTo>
                  <a:lnTo>
                    <a:pt x="325" y="765"/>
                  </a:lnTo>
                  <a:lnTo>
                    <a:pt x="360" y="804"/>
                  </a:lnTo>
                  <a:lnTo>
                    <a:pt x="400" y="841"/>
                  </a:lnTo>
                  <a:lnTo>
                    <a:pt x="445" y="877"/>
                  </a:lnTo>
                  <a:lnTo>
                    <a:pt x="494" y="906"/>
                  </a:lnTo>
                  <a:lnTo>
                    <a:pt x="549" y="934"/>
                  </a:lnTo>
                  <a:lnTo>
                    <a:pt x="610" y="954"/>
                  </a:lnTo>
                  <a:lnTo>
                    <a:pt x="675" y="966"/>
                  </a:lnTo>
                  <a:lnTo>
                    <a:pt x="675" y="1058"/>
                  </a:lnTo>
                  <a:lnTo>
                    <a:pt x="595" y="1046"/>
                  </a:lnTo>
                  <a:lnTo>
                    <a:pt x="522" y="1027"/>
                  </a:lnTo>
                  <a:lnTo>
                    <a:pt x="453" y="1001"/>
                  </a:lnTo>
                  <a:lnTo>
                    <a:pt x="390" y="969"/>
                  </a:lnTo>
                  <a:lnTo>
                    <a:pt x="331" y="932"/>
                  </a:lnTo>
                  <a:lnTo>
                    <a:pt x="280" y="893"/>
                  </a:lnTo>
                  <a:lnTo>
                    <a:pt x="232" y="849"/>
                  </a:lnTo>
                  <a:lnTo>
                    <a:pt x="189" y="806"/>
                  </a:lnTo>
                  <a:lnTo>
                    <a:pt x="152" y="761"/>
                  </a:lnTo>
                  <a:lnTo>
                    <a:pt x="118" y="717"/>
                  </a:lnTo>
                  <a:lnTo>
                    <a:pt x="89" y="674"/>
                  </a:lnTo>
                  <a:lnTo>
                    <a:pt x="65" y="633"/>
                  </a:lnTo>
                  <a:lnTo>
                    <a:pt x="43" y="597"/>
                  </a:lnTo>
                  <a:lnTo>
                    <a:pt x="28" y="564"/>
                  </a:lnTo>
                  <a:lnTo>
                    <a:pt x="16" y="536"/>
                  </a:lnTo>
                  <a:lnTo>
                    <a:pt x="6" y="516"/>
                  </a:lnTo>
                  <a:lnTo>
                    <a:pt x="2" y="502"/>
                  </a:lnTo>
                  <a:lnTo>
                    <a:pt x="0" y="499"/>
                  </a:lnTo>
                  <a:lnTo>
                    <a:pt x="4" y="495"/>
                  </a:lnTo>
                  <a:lnTo>
                    <a:pt x="14" y="485"/>
                  </a:lnTo>
                  <a:lnTo>
                    <a:pt x="32" y="469"/>
                  </a:lnTo>
                  <a:lnTo>
                    <a:pt x="55" y="449"/>
                  </a:lnTo>
                  <a:lnTo>
                    <a:pt x="85" y="426"/>
                  </a:lnTo>
                  <a:lnTo>
                    <a:pt x="118" y="400"/>
                  </a:lnTo>
                  <a:lnTo>
                    <a:pt x="158" y="370"/>
                  </a:lnTo>
                  <a:lnTo>
                    <a:pt x="203" y="341"/>
                  </a:lnTo>
                  <a:lnTo>
                    <a:pt x="250" y="311"/>
                  </a:lnTo>
                  <a:lnTo>
                    <a:pt x="303" y="282"/>
                  </a:lnTo>
                  <a:lnTo>
                    <a:pt x="358" y="252"/>
                  </a:lnTo>
                  <a:lnTo>
                    <a:pt x="417" y="227"/>
                  </a:lnTo>
                  <a:lnTo>
                    <a:pt x="478" y="205"/>
                  </a:lnTo>
                  <a:lnTo>
                    <a:pt x="542" y="185"/>
                  </a:lnTo>
                  <a:lnTo>
                    <a:pt x="608" y="171"/>
                  </a:lnTo>
                  <a:lnTo>
                    <a:pt x="675" y="162"/>
                  </a:lnTo>
                  <a:close/>
                  <a:moveTo>
                    <a:pt x="675" y="0"/>
                  </a:moveTo>
                  <a:lnTo>
                    <a:pt x="1810" y="0"/>
                  </a:lnTo>
                  <a:lnTo>
                    <a:pt x="1810" y="1200"/>
                  </a:lnTo>
                  <a:lnTo>
                    <a:pt x="675" y="1200"/>
                  </a:lnTo>
                  <a:lnTo>
                    <a:pt x="675" y="1058"/>
                  </a:lnTo>
                  <a:lnTo>
                    <a:pt x="748" y="1062"/>
                  </a:lnTo>
                  <a:lnTo>
                    <a:pt x="819" y="1060"/>
                  </a:lnTo>
                  <a:lnTo>
                    <a:pt x="894" y="1052"/>
                  </a:lnTo>
                  <a:lnTo>
                    <a:pt x="977" y="1038"/>
                  </a:lnTo>
                  <a:lnTo>
                    <a:pt x="1061" y="1021"/>
                  </a:lnTo>
                  <a:lnTo>
                    <a:pt x="1148" y="1001"/>
                  </a:lnTo>
                  <a:lnTo>
                    <a:pt x="1235" y="975"/>
                  </a:lnTo>
                  <a:lnTo>
                    <a:pt x="1321" y="946"/>
                  </a:lnTo>
                  <a:lnTo>
                    <a:pt x="1404" y="914"/>
                  </a:lnTo>
                  <a:lnTo>
                    <a:pt x="1483" y="879"/>
                  </a:lnTo>
                  <a:lnTo>
                    <a:pt x="1554" y="841"/>
                  </a:lnTo>
                  <a:lnTo>
                    <a:pt x="1619" y="802"/>
                  </a:lnTo>
                  <a:lnTo>
                    <a:pt x="1674" y="763"/>
                  </a:lnTo>
                  <a:lnTo>
                    <a:pt x="1658" y="749"/>
                  </a:lnTo>
                  <a:lnTo>
                    <a:pt x="1634" y="733"/>
                  </a:lnTo>
                  <a:lnTo>
                    <a:pt x="1605" y="717"/>
                  </a:lnTo>
                  <a:lnTo>
                    <a:pt x="1573" y="700"/>
                  </a:lnTo>
                  <a:lnTo>
                    <a:pt x="1540" y="682"/>
                  </a:lnTo>
                  <a:lnTo>
                    <a:pt x="1510" y="664"/>
                  </a:lnTo>
                  <a:lnTo>
                    <a:pt x="1485" y="648"/>
                  </a:lnTo>
                  <a:lnTo>
                    <a:pt x="1467" y="636"/>
                  </a:lnTo>
                  <a:lnTo>
                    <a:pt x="1404" y="690"/>
                  </a:lnTo>
                  <a:lnTo>
                    <a:pt x="1341" y="741"/>
                  </a:lnTo>
                  <a:lnTo>
                    <a:pt x="1276" y="788"/>
                  </a:lnTo>
                  <a:lnTo>
                    <a:pt x="1209" y="832"/>
                  </a:lnTo>
                  <a:lnTo>
                    <a:pt x="1140" y="871"/>
                  </a:lnTo>
                  <a:lnTo>
                    <a:pt x="1067" y="904"/>
                  </a:lnTo>
                  <a:lnTo>
                    <a:pt x="992" y="932"/>
                  </a:lnTo>
                  <a:lnTo>
                    <a:pt x="914" y="954"/>
                  </a:lnTo>
                  <a:lnTo>
                    <a:pt x="831" y="966"/>
                  </a:lnTo>
                  <a:lnTo>
                    <a:pt x="744" y="969"/>
                  </a:lnTo>
                  <a:lnTo>
                    <a:pt x="709" y="969"/>
                  </a:lnTo>
                  <a:lnTo>
                    <a:pt x="675" y="966"/>
                  </a:lnTo>
                  <a:lnTo>
                    <a:pt x="675" y="865"/>
                  </a:lnTo>
                  <a:lnTo>
                    <a:pt x="715" y="871"/>
                  </a:lnTo>
                  <a:lnTo>
                    <a:pt x="758" y="873"/>
                  </a:lnTo>
                  <a:lnTo>
                    <a:pt x="815" y="869"/>
                  </a:lnTo>
                  <a:lnTo>
                    <a:pt x="870" y="859"/>
                  </a:lnTo>
                  <a:lnTo>
                    <a:pt x="925" y="841"/>
                  </a:lnTo>
                  <a:lnTo>
                    <a:pt x="979" y="820"/>
                  </a:lnTo>
                  <a:lnTo>
                    <a:pt x="1030" y="794"/>
                  </a:lnTo>
                  <a:lnTo>
                    <a:pt x="1079" y="767"/>
                  </a:lnTo>
                  <a:lnTo>
                    <a:pt x="1126" y="735"/>
                  </a:lnTo>
                  <a:lnTo>
                    <a:pt x="1172" y="701"/>
                  </a:lnTo>
                  <a:lnTo>
                    <a:pt x="1213" y="670"/>
                  </a:lnTo>
                  <a:lnTo>
                    <a:pt x="1250" y="636"/>
                  </a:lnTo>
                  <a:lnTo>
                    <a:pt x="1284" y="605"/>
                  </a:lnTo>
                  <a:lnTo>
                    <a:pt x="1315" y="577"/>
                  </a:lnTo>
                  <a:lnTo>
                    <a:pt x="1339" y="550"/>
                  </a:lnTo>
                  <a:lnTo>
                    <a:pt x="1361" y="530"/>
                  </a:lnTo>
                  <a:lnTo>
                    <a:pt x="1374" y="512"/>
                  </a:lnTo>
                  <a:lnTo>
                    <a:pt x="1384" y="502"/>
                  </a:lnTo>
                  <a:lnTo>
                    <a:pt x="1386" y="499"/>
                  </a:lnTo>
                  <a:lnTo>
                    <a:pt x="1384" y="495"/>
                  </a:lnTo>
                  <a:lnTo>
                    <a:pt x="1374" y="483"/>
                  </a:lnTo>
                  <a:lnTo>
                    <a:pt x="1359" y="465"/>
                  </a:lnTo>
                  <a:lnTo>
                    <a:pt x="1339" y="443"/>
                  </a:lnTo>
                  <a:lnTo>
                    <a:pt x="1311" y="418"/>
                  </a:lnTo>
                  <a:lnTo>
                    <a:pt x="1280" y="388"/>
                  </a:lnTo>
                  <a:lnTo>
                    <a:pt x="1242" y="357"/>
                  </a:lnTo>
                  <a:lnTo>
                    <a:pt x="1201" y="325"/>
                  </a:lnTo>
                  <a:lnTo>
                    <a:pt x="1154" y="292"/>
                  </a:lnTo>
                  <a:lnTo>
                    <a:pt x="1103" y="262"/>
                  </a:lnTo>
                  <a:lnTo>
                    <a:pt x="1048" y="233"/>
                  </a:lnTo>
                  <a:lnTo>
                    <a:pt x="987" y="207"/>
                  </a:lnTo>
                  <a:lnTo>
                    <a:pt x="924" y="187"/>
                  </a:lnTo>
                  <a:lnTo>
                    <a:pt x="855" y="171"/>
                  </a:lnTo>
                  <a:lnTo>
                    <a:pt x="782" y="162"/>
                  </a:lnTo>
                  <a:lnTo>
                    <a:pt x="707" y="160"/>
                  </a:lnTo>
                  <a:lnTo>
                    <a:pt x="675" y="162"/>
                  </a:lnTo>
                  <a:lnTo>
                    <a:pt x="675" y="0"/>
                  </a:lnTo>
                  <a:close/>
                </a:path>
              </a:pathLst>
            </a:custGeom>
            <a:solidFill>
              <a:srgbClr val="76B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3/21/2019</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dirty="0"/>
          </a:p>
        </p:txBody>
      </p:sp>
      <p:grpSp>
        <p:nvGrpSpPr>
          <p:cNvPr id="8" name="Group 7"/>
          <p:cNvGrpSpPr/>
          <p:nvPr/>
        </p:nvGrpSpPr>
        <p:grpSpPr>
          <a:xfrm>
            <a:off x="5528649" y="308894"/>
            <a:ext cx="1083012" cy="200064"/>
            <a:chOff x="8775700" y="3552825"/>
            <a:chExt cx="5156200" cy="952500"/>
          </a:xfrm>
        </p:grpSpPr>
        <p:sp>
          <p:nvSpPr>
            <p:cNvPr id="9" name="Freeform 8"/>
            <p:cNvSpPr>
              <a:spLocks noEditPoints="1"/>
            </p:cNvSpPr>
            <p:nvPr/>
          </p:nvSpPr>
          <p:spPr bwMode="auto">
            <a:xfrm>
              <a:off x="13817600" y="4265613"/>
              <a:ext cx="114300" cy="111125"/>
            </a:xfrm>
            <a:custGeom>
              <a:avLst/>
              <a:gdLst>
                <a:gd name="T0" fmla="*/ 59 w 144"/>
                <a:gd name="T1" fmla="*/ 63 h 139"/>
                <a:gd name="T2" fmla="*/ 79 w 144"/>
                <a:gd name="T3" fmla="*/ 63 h 139"/>
                <a:gd name="T4" fmla="*/ 85 w 144"/>
                <a:gd name="T5" fmla="*/ 61 h 139"/>
                <a:gd name="T6" fmla="*/ 87 w 144"/>
                <a:gd name="T7" fmla="*/ 53 h 139"/>
                <a:gd name="T8" fmla="*/ 83 w 144"/>
                <a:gd name="T9" fmla="*/ 47 h 139"/>
                <a:gd name="T10" fmla="*/ 75 w 144"/>
                <a:gd name="T11" fmla="*/ 45 h 139"/>
                <a:gd name="T12" fmla="*/ 59 w 144"/>
                <a:gd name="T13" fmla="*/ 45 h 139"/>
                <a:gd name="T14" fmla="*/ 73 w 144"/>
                <a:gd name="T15" fmla="*/ 33 h 139"/>
                <a:gd name="T16" fmla="*/ 101 w 144"/>
                <a:gd name="T17" fmla="*/ 41 h 139"/>
                <a:gd name="T18" fmla="*/ 103 w 144"/>
                <a:gd name="T19" fmla="*/ 61 h 139"/>
                <a:gd name="T20" fmla="*/ 99 w 144"/>
                <a:gd name="T21" fmla="*/ 68 h 139"/>
                <a:gd name="T22" fmla="*/ 91 w 144"/>
                <a:gd name="T23" fmla="*/ 74 h 139"/>
                <a:gd name="T24" fmla="*/ 105 w 144"/>
                <a:gd name="T25" fmla="*/ 106 h 139"/>
                <a:gd name="T26" fmla="*/ 67 w 144"/>
                <a:gd name="T27" fmla="*/ 76 h 139"/>
                <a:gd name="T28" fmla="*/ 59 w 144"/>
                <a:gd name="T29" fmla="*/ 106 h 139"/>
                <a:gd name="T30" fmla="*/ 44 w 144"/>
                <a:gd name="T31" fmla="*/ 33 h 139"/>
                <a:gd name="T32" fmla="*/ 51 w 144"/>
                <a:gd name="T33" fmla="*/ 21 h 139"/>
                <a:gd name="T34" fmla="*/ 24 w 144"/>
                <a:gd name="T35" fmla="*/ 49 h 139"/>
                <a:gd name="T36" fmla="*/ 24 w 144"/>
                <a:gd name="T37" fmla="*/ 92 h 139"/>
                <a:gd name="T38" fmla="*/ 51 w 144"/>
                <a:gd name="T39" fmla="*/ 120 h 139"/>
                <a:gd name="T40" fmla="*/ 71 w 144"/>
                <a:gd name="T41" fmla="*/ 124 h 139"/>
                <a:gd name="T42" fmla="*/ 109 w 144"/>
                <a:gd name="T43" fmla="*/ 108 h 139"/>
                <a:gd name="T44" fmla="*/ 122 w 144"/>
                <a:gd name="T45" fmla="*/ 70 h 139"/>
                <a:gd name="T46" fmla="*/ 109 w 144"/>
                <a:gd name="T47" fmla="*/ 31 h 139"/>
                <a:gd name="T48" fmla="*/ 71 w 144"/>
                <a:gd name="T49" fmla="*/ 17 h 139"/>
                <a:gd name="T50" fmla="*/ 95 w 144"/>
                <a:gd name="T51" fmla="*/ 3 h 139"/>
                <a:gd name="T52" fmla="*/ 130 w 144"/>
                <a:gd name="T53" fmla="*/ 27 h 139"/>
                <a:gd name="T54" fmla="*/ 144 w 144"/>
                <a:gd name="T55" fmla="*/ 70 h 139"/>
                <a:gd name="T56" fmla="*/ 130 w 144"/>
                <a:gd name="T57" fmla="*/ 114 h 139"/>
                <a:gd name="T58" fmla="*/ 95 w 144"/>
                <a:gd name="T59" fmla="*/ 135 h 139"/>
                <a:gd name="T60" fmla="*/ 50 w 144"/>
                <a:gd name="T61" fmla="*/ 135 h 139"/>
                <a:gd name="T62" fmla="*/ 14 w 144"/>
                <a:gd name="T63" fmla="*/ 114 h 139"/>
                <a:gd name="T64" fmla="*/ 0 w 144"/>
                <a:gd name="T65" fmla="*/ 70 h 139"/>
                <a:gd name="T66" fmla="*/ 14 w 144"/>
                <a:gd name="T67" fmla="*/ 27 h 139"/>
                <a:gd name="T68" fmla="*/ 50 w 144"/>
                <a:gd name="T69"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39">
                  <a:moveTo>
                    <a:pt x="59" y="45"/>
                  </a:moveTo>
                  <a:lnTo>
                    <a:pt x="59" y="63"/>
                  </a:lnTo>
                  <a:lnTo>
                    <a:pt x="75" y="63"/>
                  </a:lnTo>
                  <a:lnTo>
                    <a:pt x="79" y="63"/>
                  </a:lnTo>
                  <a:lnTo>
                    <a:pt x="83" y="63"/>
                  </a:lnTo>
                  <a:lnTo>
                    <a:pt x="85" y="61"/>
                  </a:lnTo>
                  <a:lnTo>
                    <a:pt x="87" y="57"/>
                  </a:lnTo>
                  <a:lnTo>
                    <a:pt x="87" y="53"/>
                  </a:lnTo>
                  <a:lnTo>
                    <a:pt x="85" y="49"/>
                  </a:lnTo>
                  <a:lnTo>
                    <a:pt x="83" y="47"/>
                  </a:lnTo>
                  <a:lnTo>
                    <a:pt x="79" y="45"/>
                  </a:lnTo>
                  <a:lnTo>
                    <a:pt x="75" y="45"/>
                  </a:lnTo>
                  <a:lnTo>
                    <a:pt x="71" y="45"/>
                  </a:lnTo>
                  <a:lnTo>
                    <a:pt x="59" y="45"/>
                  </a:lnTo>
                  <a:close/>
                  <a:moveTo>
                    <a:pt x="44" y="33"/>
                  </a:moveTo>
                  <a:lnTo>
                    <a:pt x="73" y="33"/>
                  </a:lnTo>
                  <a:lnTo>
                    <a:pt x="89" y="35"/>
                  </a:lnTo>
                  <a:lnTo>
                    <a:pt x="101" y="41"/>
                  </a:lnTo>
                  <a:lnTo>
                    <a:pt x="105" y="55"/>
                  </a:lnTo>
                  <a:lnTo>
                    <a:pt x="103" y="61"/>
                  </a:lnTo>
                  <a:lnTo>
                    <a:pt x="101" y="67"/>
                  </a:lnTo>
                  <a:lnTo>
                    <a:pt x="99" y="68"/>
                  </a:lnTo>
                  <a:lnTo>
                    <a:pt x="95" y="72"/>
                  </a:lnTo>
                  <a:lnTo>
                    <a:pt x="91" y="74"/>
                  </a:lnTo>
                  <a:lnTo>
                    <a:pt x="85" y="74"/>
                  </a:lnTo>
                  <a:lnTo>
                    <a:pt x="105" y="106"/>
                  </a:lnTo>
                  <a:lnTo>
                    <a:pt x="85" y="106"/>
                  </a:lnTo>
                  <a:lnTo>
                    <a:pt x="67" y="76"/>
                  </a:lnTo>
                  <a:lnTo>
                    <a:pt x="59" y="76"/>
                  </a:lnTo>
                  <a:lnTo>
                    <a:pt x="59" y="106"/>
                  </a:lnTo>
                  <a:lnTo>
                    <a:pt x="44" y="106"/>
                  </a:lnTo>
                  <a:lnTo>
                    <a:pt x="44" y="33"/>
                  </a:lnTo>
                  <a:close/>
                  <a:moveTo>
                    <a:pt x="71" y="17"/>
                  </a:moveTo>
                  <a:lnTo>
                    <a:pt x="51" y="21"/>
                  </a:lnTo>
                  <a:lnTo>
                    <a:pt x="36" y="31"/>
                  </a:lnTo>
                  <a:lnTo>
                    <a:pt x="24" y="49"/>
                  </a:lnTo>
                  <a:lnTo>
                    <a:pt x="20" y="70"/>
                  </a:lnTo>
                  <a:lnTo>
                    <a:pt x="24" y="92"/>
                  </a:lnTo>
                  <a:lnTo>
                    <a:pt x="36" y="108"/>
                  </a:lnTo>
                  <a:lnTo>
                    <a:pt x="51" y="120"/>
                  </a:lnTo>
                  <a:lnTo>
                    <a:pt x="71" y="124"/>
                  </a:lnTo>
                  <a:lnTo>
                    <a:pt x="71" y="124"/>
                  </a:lnTo>
                  <a:lnTo>
                    <a:pt x="91" y="120"/>
                  </a:lnTo>
                  <a:lnTo>
                    <a:pt x="109" y="108"/>
                  </a:lnTo>
                  <a:lnTo>
                    <a:pt x="118" y="92"/>
                  </a:lnTo>
                  <a:lnTo>
                    <a:pt x="122" y="70"/>
                  </a:lnTo>
                  <a:lnTo>
                    <a:pt x="118" y="49"/>
                  </a:lnTo>
                  <a:lnTo>
                    <a:pt x="109" y="31"/>
                  </a:lnTo>
                  <a:lnTo>
                    <a:pt x="91" y="21"/>
                  </a:lnTo>
                  <a:lnTo>
                    <a:pt x="71" y="17"/>
                  </a:lnTo>
                  <a:close/>
                  <a:moveTo>
                    <a:pt x="71" y="0"/>
                  </a:moveTo>
                  <a:lnTo>
                    <a:pt x="95" y="3"/>
                  </a:lnTo>
                  <a:lnTo>
                    <a:pt x="114" y="11"/>
                  </a:lnTo>
                  <a:lnTo>
                    <a:pt x="130" y="27"/>
                  </a:lnTo>
                  <a:lnTo>
                    <a:pt x="140" y="45"/>
                  </a:lnTo>
                  <a:lnTo>
                    <a:pt x="144" y="70"/>
                  </a:lnTo>
                  <a:lnTo>
                    <a:pt x="140" y="94"/>
                  </a:lnTo>
                  <a:lnTo>
                    <a:pt x="130" y="114"/>
                  </a:lnTo>
                  <a:lnTo>
                    <a:pt x="114" y="128"/>
                  </a:lnTo>
                  <a:lnTo>
                    <a:pt x="95" y="135"/>
                  </a:lnTo>
                  <a:lnTo>
                    <a:pt x="71" y="139"/>
                  </a:lnTo>
                  <a:lnTo>
                    <a:pt x="50" y="135"/>
                  </a:lnTo>
                  <a:lnTo>
                    <a:pt x="30" y="128"/>
                  </a:lnTo>
                  <a:lnTo>
                    <a:pt x="14" y="114"/>
                  </a:lnTo>
                  <a:lnTo>
                    <a:pt x="4" y="94"/>
                  </a:lnTo>
                  <a:lnTo>
                    <a:pt x="0" y="70"/>
                  </a:lnTo>
                  <a:lnTo>
                    <a:pt x="4" y="45"/>
                  </a:lnTo>
                  <a:lnTo>
                    <a:pt x="14" y="27"/>
                  </a:lnTo>
                  <a:lnTo>
                    <a:pt x="30" y="11"/>
                  </a:lnTo>
                  <a:lnTo>
                    <a:pt x="50" y="3"/>
                  </a:lnTo>
                  <a:lnTo>
                    <a:pt x="71"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noEditPoints="1"/>
            </p:cNvSpPr>
            <p:nvPr/>
          </p:nvSpPr>
          <p:spPr bwMode="auto">
            <a:xfrm>
              <a:off x="10447338" y="3732213"/>
              <a:ext cx="3333750" cy="625475"/>
            </a:xfrm>
            <a:custGeom>
              <a:avLst/>
              <a:gdLst>
                <a:gd name="T0" fmla="*/ 2325 w 4200"/>
                <a:gd name="T1" fmla="*/ 618 h 788"/>
                <a:gd name="T2" fmla="*/ 2465 w 4200"/>
                <a:gd name="T3" fmla="*/ 616 h 788"/>
                <a:gd name="T4" fmla="*/ 2540 w 4200"/>
                <a:gd name="T5" fmla="*/ 597 h 788"/>
                <a:gd name="T6" fmla="*/ 2599 w 4200"/>
                <a:gd name="T7" fmla="*/ 555 h 788"/>
                <a:gd name="T8" fmla="*/ 2635 w 4200"/>
                <a:gd name="T9" fmla="*/ 488 h 788"/>
                <a:gd name="T10" fmla="*/ 2648 w 4200"/>
                <a:gd name="T11" fmla="*/ 396 h 788"/>
                <a:gd name="T12" fmla="*/ 2635 w 4200"/>
                <a:gd name="T13" fmla="*/ 301 h 788"/>
                <a:gd name="T14" fmla="*/ 2599 w 4200"/>
                <a:gd name="T15" fmla="*/ 236 h 788"/>
                <a:gd name="T16" fmla="*/ 2540 w 4200"/>
                <a:gd name="T17" fmla="*/ 193 h 788"/>
                <a:gd name="T18" fmla="*/ 2465 w 4200"/>
                <a:gd name="T19" fmla="*/ 173 h 788"/>
                <a:gd name="T20" fmla="*/ 2325 w 4200"/>
                <a:gd name="T21" fmla="*/ 171 h 788"/>
                <a:gd name="T22" fmla="*/ 3597 w 4200"/>
                <a:gd name="T23" fmla="*/ 512 h 788"/>
                <a:gd name="T24" fmla="*/ 3735 w 4200"/>
                <a:gd name="T25" fmla="*/ 143 h 788"/>
                <a:gd name="T26" fmla="*/ 4200 w 4200"/>
                <a:gd name="T27" fmla="*/ 786 h 788"/>
                <a:gd name="T28" fmla="*/ 3916 w 4200"/>
                <a:gd name="T29" fmla="*/ 648 h 788"/>
                <a:gd name="T30" fmla="*/ 3501 w 4200"/>
                <a:gd name="T31" fmla="*/ 786 h 788"/>
                <a:gd name="T32" fmla="*/ 3592 w 4200"/>
                <a:gd name="T33" fmla="*/ 0 h 788"/>
                <a:gd name="T34" fmla="*/ 2969 w 4200"/>
                <a:gd name="T35" fmla="*/ 0 h 788"/>
                <a:gd name="T36" fmla="*/ 3190 w 4200"/>
                <a:gd name="T37" fmla="*/ 788 h 788"/>
                <a:gd name="T38" fmla="*/ 2969 w 4200"/>
                <a:gd name="T39" fmla="*/ 0 h 788"/>
                <a:gd name="T40" fmla="*/ 2416 w 4200"/>
                <a:gd name="T41" fmla="*/ 0 h 788"/>
                <a:gd name="T42" fmla="*/ 2554 w 4200"/>
                <a:gd name="T43" fmla="*/ 7 h 788"/>
                <a:gd name="T44" fmla="*/ 2666 w 4200"/>
                <a:gd name="T45" fmla="*/ 33 h 788"/>
                <a:gd name="T46" fmla="*/ 2757 w 4200"/>
                <a:gd name="T47" fmla="*/ 90 h 788"/>
                <a:gd name="T48" fmla="*/ 2818 w 4200"/>
                <a:gd name="T49" fmla="*/ 173 h 788"/>
                <a:gd name="T50" fmla="*/ 2853 w 4200"/>
                <a:gd name="T51" fmla="*/ 277 h 788"/>
                <a:gd name="T52" fmla="*/ 2865 w 4200"/>
                <a:gd name="T53" fmla="*/ 402 h 788"/>
                <a:gd name="T54" fmla="*/ 2855 w 4200"/>
                <a:gd name="T55" fmla="*/ 518 h 788"/>
                <a:gd name="T56" fmla="*/ 2828 w 4200"/>
                <a:gd name="T57" fmla="*/ 614 h 788"/>
                <a:gd name="T58" fmla="*/ 2786 w 4200"/>
                <a:gd name="T59" fmla="*/ 683 h 788"/>
                <a:gd name="T60" fmla="*/ 2735 w 4200"/>
                <a:gd name="T61" fmla="*/ 731 h 788"/>
                <a:gd name="T62" fmla="*/ 2672 w 4200"/>
                <a:gd name="T63" fmla="*/ 762 h 788"/>
                <a:gd name="T64" fmla="*/ 2585 w 4200"/>
                <a:gd name="T65" fmla="*/ 780 h 788"/>
                <a:gd name="T66" fmla="*/ 2465 w 4200"/>
                <a:gd name="T67" fmla="*/ 788 h 788"/>
                <a:gd name="T68" fmla="*/ 2105 w 4200"/>
                <a:gd name="T69" fmla="*/ 0 h 788"/>
                <a:gd name="T70" fmla="*/ 1063 w 4200"/>
                <a:gd name="T71" fmla="*/ 0 h 788"/>
                <a:gd name="T72" fmla="*/ 1428 w 4200"/>
                <a:gd name="T73" fmla="*/ 0 h 788"/>
                <a:gd name="T74" fmla="*/ 1398 w 4200"/>
                <a:gd name="T75" fmla="*/ 788 h 788"/>
                <a:gd name="T76" fmla="*/ 825 w 4200"/>
                <a:gd name="T77" fmla="*/ 0 h 788"/>
                <a:gd name="T78" fmla="*/ 1969 w 4200"/>
                <a:gd name="T79" fmla="*/ 0 h 788"/>
                <a:gd name="T80" fmla="*/ 1747 w 4200"/>
                <a:gd name="T81" fmla="*/ 788 h 788"/>
                <a:gd name="T82" fmla="*/ 0 w 4200"/>
                <a:gd name="T83" fmla="*/ 0 h 788"/>
                <a:gd name="T84" fmla="*/ 441 w 4200"/>
                <a:gd name="T85" fmla="*/ 0 h 788"/>
                <a:gd name="T86" fmla="*/ 522 w 4200"/>
                <a:gd name="T87" fmla="*/ 7 h 788"/>
                <a:gd name="T88" fmla="*/ 599 w 4200"/>
                <a:gd name="T89" fmla="*/ 25 h 788"/>
                <a:gd name="T90" fmla="*/ 667 w 4200"/>
                <a:gd name="T91" fmla="*/ 59 h 788"/>
                <a:gd name="T92" fmla="*/ 725 w 4200"/>
                <a:gd name="T93" fmla="*/ 112 h 788"/>
                <a:gd name="T94" fmla="*/ 766 w 4200"/>
                <a:gd name="T95" fmla="*/ 187 h 788"/>
                <a:gd name="T96" fmla="*/ 788 w 4200"/>
                <a:gd name="T97" fmla="*/ 289 h 788"/>
                <a:gd name="T98" fmla="*/ 790 w 4200"/>
                <a:gd name="T99" fmla="*/ 788 h 788"/>
                <a:gd name="T100" fmla="*/ 573 w 4200"/>
                <a:gd name="T101" fmla="*/ 427 h 788"/>
                <a:gd name="T102" fmla="*/ 567 w 4200"/>
                <a:gd name="T103" fmla="*/ 317 h 788"/>
                <a:gd name="T104" fmla="*/ 543 w 4200"/>
                <a:gd name="T105" fmla="*/ 244 h 788"/>
                <a:gd name="T106" fmla="*/ 500 w 4200"/>
                <a:gd name="T107" fmla="*/ 201 h 788"/>
                <a:gd name="T108" fmla="*/ 439 w 4200"/>
                <a:gd name="T109" fmla="*/ 179 h 788"/>
                <a:gd name="T110" fmla="*/ 224 w 4200"/>
                <a:gd name="T111" fmla="*/ 175 h 788"/>
                <a:gd name="T112" fmla="*/ 0 w 4200"/>
                <a:gd name="T113" fmla="*/ 788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00" h="788">
                  <a:moveTo>
                    <a:pt x="2325" y="171"/>
                  </a:moveTo>
                  <a:lnTo>
                    <a:pt x="2325" y="618"/>
                  </a:lnTo>
                  <a:lnTo>
                    <a:pt x="2420" y="618"/>
                  </a:lnTo>
                  <a:lnTo>
                    <a:pt x="2465" y="616"/>
                  </a:lnTo>
                  <a:lnTo>
                    <a:pt x="2505" y="608"/>
                  </a:lnTo>
                  <a:lnTo>
                    <a:pt x="2540" y="597"/>
                  </a:lnTo>
                  <a:lnTo>
                    <a:pt x="2572" y="579"/>
                  </a:lnTo>
                  <a:lnTo>
                    <a:pt x="2599" y="555"/>
                  </a:lnTo>
                  <a:lnTo>
                    <a:pt x="2619" y="526"/>
                  </a:lnTo>
                  <a:lnTo>
                    <a:pt x="2635" y="488"/>
                  </a:lnTo>
                  <a:lnTo>
                    <a:pt x="2644" y="445"/>
                  </a:lnTo>
                  <a:lnTo>
                    <a:pt x="2648" y="396"/>
                  </a:lnTo>
                  <a:lnTo>
                    <a:pt x="2644" y="344"/>
                  </a:lnTo>
                  <a:lnTo>
                    <a:pt x="2635" y="301"/>
                  </a:lnTo>
                  <a:lnTo>
                    <a:pt x="2619" y="266"/>
                  </a:lnTo>
                  <a:lnTo>
                    <a:pt x="2599" y="236"/>
                  </a:lnTo>
                  <a:lnTo>
                    <a:pt x="2572" y="212"/>
                  </a:lnTo>
                  <a:lnTo>
                    <a:pt x="2540" y="193"/>
                  </a:lnTo>
                  <a:lnTo>
                    <a:pt x="2505" y="181"/>
                  </a:lnTo>
                  <a:lnTo>
                    <a:pt x="2465" y="173"/>
                  </a:lnTo>
                  <a:lnTo>
                    <a:pt x="2420" y="171"/>
                  </a:lnTo>
                  <a:lnTo>
                    <a:pt x="2325" y="171"/>
                  </a:lnTo>
                  <a:close/>
                  <a:moveTo>
                    <a:pt x="3735" y="143"/>
                  </a:moveTo>
                  <a:lnTo>
                    <a:pt x="3597" y="512"/>
                  </a:lnTo>
                  <a:lnTo>
                    <a:pt x="3869" y="512"/>
                  </a:lnTo>
                  <a:lnTo>
                    <a:pt x="3735" y="143"/>
                  </a:lnTo>
                  <a:close/>
                  <a:moveTo>
                    <a:pt x="3887" y="0"/>
                  </a:moveTo>
                  <a:lnTo>
                    <a:pt x="4200" y="786"/>
                  </a:lnTo>
                  <a:lnTo>
                    <a:pt x="3962" y="786"/>
                  </a:lnTo>
                  <a:lnTo>
                    <a:pt x="3916" y="648"/>
                  </a:lnTo>
                  <a:lnTo>
                    <a:pt x="3548" y="648"/>
                  </a:lnTo>
                  <a:lnTo>
                    <a:pt x="3501" y="786"/>
                  </a:lnTo>
                  <a:lnTo>
                    <a:pt x="3280" y="786"/>
                  </a:lnTo>
                  <a:lnTo>
                    <a:pt x="3592" y="0"/>
                  </a:lnTo>
                  <a:lnTo>
                    <a:pt x="3887" y="0"/>
                  </a:lnTo>
                  <a:close/>
                  <a:moveTo>
                    <a:pt x="2969" y="0"/>
                  </a:moveTo>
                  <a:lnTo>
                    <a:pt x="3190" y="0"/>
                  </a:lnTo>
                  <a:lnTo>
                    <a:pt x="3190" y="788"/>
                  </a:lnTo>
                  <a:lnTo>
                    <a:pt x="2969" y="788"/>
                  </a:lnTo>
                  <a:lnTo>
                    <a:pt x="2969" y="0"/>
                  </a:lnTo>
                  <a:close/>
                  <a:moveTo>
                    <a:pt x="2105" y="0"/>
                  </a:moveTo>
                  <a:lnTo>
                    <a:pt x="2416" y="0"/>
                  </a:lnTo>
                  <a:lnTo>
                    <a:pt x="2489" y="2"/>
                  </a:lnTo>
                  <a:lnTo>
                    <a:pt x="2554" y="7"/>
                  </a:lnTo>
                  <a:lnTo>
                    <a:pt x="2613" y="17"/>
                  </a:lnTo>
                  <a:lnTo>
                    <a:pt x="2666" y="33"/>
                  </a:lnTo>
                  <a:lnTo>
                    <a:pt x="2713" y="57"/>
                  </a:lnTo>
                  <a:lnTo>
                    <a:pt x="2757" y="90"/>
                  </a:lnTo>
                  <a:lnTo>
                    <a:pt x="2794" y="132"/>
                  </a:lnTo>
                  <a:lnTo>
                    <a:pt x="2818" y="173"/>
                  </a:lnTo>
                  <a:lnTo>
                    <a:pt x="2839" y="222"/>
                  </a:lnTo>
                  <a:lnTo>
                    <a:pt x="2853" y="277"/>
                  </a:lnTo>
                  <a:lnTo>
                    <a:pt x="2863" y="337"/>
                  </a:lnTo>
                  <a:lnTo>
                    <a:pt x="2865" y="402"/>
                  </a:lnTo>
                  <a:lnTo>
                    <a:pt x="2863" y="461"/>
                  </a:lnTo>
                  <a:lnTo>
                    <a:pt x="2855" y="518"/>
                  </a:lnTo>
                  <a:lnTo>
                    <a:pt x="2843" y="569"/>
                  </a:lnTo>
                  <a:lnTo>
                    <a:pt x="2828" y="614"/>
                  </a:lnTo>
                  <a:lnTo>
                    <a:pt x="2810" y="654"/>
                  </a:lnTo>
                  <a:lnTo>
                    <a:pt x="2786" y="683"/>
                  </a:lnTo>
                  <a:lnTo>
                    <a:pt x="2761" y="709"/>
                  </a:lnTo>
                  <a:lnTo>
                    <a:pt x="2735" y="731"/>
                  </a:lnTo>
                  <a:lnTo>
                    <a:pt x="2705" y="748"/>
                  </a:lnTo>
                  <a:lnTo>
                    <a:pt x="2672" y="762"/>
                  </a:lnTo>
                  <a:lnTo>
                    <a:pt x="2633" y="772"/>
                  </a:lnTo>
                  <a:lnTo>
                    <a:pt x="2585" y="780"/>
                  </a:lnTo>
                  <a:lnTo>
                    <a:pt x="2530" y="786"/>
                  </a:lnTo>
                  <a:lnTo>
                    <a:pt x="2465" y="788"/>
                  </a:lnTo>
                  <a:lnTo>
                    <a:pt x="2105" y="788"/>
                  </a:lnTo>
                  <a:lnTo>
                    <a:pt x="2105" y="0"/>
                  </a:lnTo>
                  <a:close/>
                  <a:moveTo>
                    <a:pt x="825" y="0"/>
                  </a:moveTo>
                  <a:lnTo>
                    <a:pt x="1063" y="0"/>
                  </a:lnTo>
                  <a:lnTo>
                    <a:pt x="1240" y="624"/>
                  </a:lnTo>
                  <a:lnTo>
                    <a:pt x="1428" y="0"/>
                  </a:lnTo>
                  <a:lnTo>
                    <a:pt x="1654" y="0"/>
                  </a:lnTo>
                  <a:lnTo>
                    <a:pt x="1398" y="788"/>
                  </a:lnTo>
                  <a:lnTo>
                    <a:pt x="1077" y="788"/>
                  </a:lnTo>
                  <a:lnTo>
                    <a:pt x="825" y="0"/>
                  </a:lnTo>
                  <a:close/>
                  <a:moveTo>
                    <a:pt x="1747" y="0"/>
                  </a:moveTo>
                  <a:lnTo>
                    <a:pt x="1969" y="0"/>
                  </a:lnTo>
                  <a:lnTo>
                    <a:pt x="1969" y="788"/>
                  </a:lnTo>
                  <a:lnTo>
                    <a:pt x="1747" y="788"/>
                  </a:lnTo>
                  <a:lnTo>
                    <a:pt x="1747" y="0"/>
                  </a:lnTo>
                  <a:close/>
                  <a:moveTo>
                    <a:pt x="0" y="0"/>
                  </a:moveTo>
                  <a:lnTo>
                    <a:pt x="400" y="0"/>
                  </a:lnTo>
                  <a:lnTo>
                    <a:pt x="441" y="0"/>
                  </a:lnTo>
                  <a:lnTo>
                    <a:pt x="482" y="2"/>
                  </a:lnTo>
                  <a:lnTo>
                    <a:pt x="522" y="7"/>
                  </a:lnTo>
                  <a:lnTo>
                    <a:pt x="561" y="15"/>
                  </a:lnTo>
                  <a:lnTo>
                    <a:pt x="599" y="25"/>
                  </a:lnTo>
                  <a:lnTo>
                    <a:pt x="634" y="41"/>
                  </a:lnTo>
                  <a:lnTo>
                    <a:pt x="667" y="59"/>
                  </a:lnTo>
                  <a:lnTo>
                    <a:pt x="697" y="82"/>
                  </a:lnTo>
                  <a:lnTo>
                    <a:pt x="725" y="112"/>
                  </a:lnTo>
                  <a:lnTo>
                    <a:pt x="746" y="145"/>
                  </a:lnTo>
                  <a:lnTo>
                    <a:pt x="766" y="187"/>
                  </a:lnTo>
                  <a:lnTo>
                    <a:pt x="780" y="234"/>
                  </a:lnTo>
                  <a:lnTo>
                    <a:pt x="788" y="289"/>
                  </a:lnTo>
                  <a:lnTo>
                    <a:pt x="790" y="352"/>
                  </a:lnTo>
                  <a:lnTo>
                    <a:pt x="790" y="788"/>
                  </a:lnTo>
                  <a:lnTo>
                    <a:pt x="573" y="788"/>
                  </a:lnTo>
                  <a:lnTo>
                    <a:pt x="573" y="427"/>
                  </a:lnTo>
                  <a:lnTo>
                    <a:pt x="571" y="368"/>
                  </a:lnTo>
                  <a:lnTo>
                    <a:pt x="567" y="317"/>
                  </a:lnTo>
                  <a:lnTo>
                    <a:pt x="557" y="277"/>
                  </a:lnTo>
                  <a:lnTo>
                    <a:pt x="543" y="244"/>
                  </a:lnTo>
                  <a:lnTo>
                    <a:pt x="524" y="220"/>
                  </a:lnTo>
                  <a:lnTo>
                    <a:pt x="500" y="201"/>
                  </a:lnTo>
                  <a:lnTo>
                    <a:pt x="473" y="187"/>
                  </a:lnTo>
                  <a:lnTo>
                    <a:pt x="439" y="179"/>
                  </a:lnTo>
                  <a:lnTo>
                    <a:pt x="400" y="175"/>
                  </a:lnTo>
                  <a:lnTo>
                    <a:pt x="224" y="175"/>
                  </a:lnTo>
                  <a:lnTo>
                    <a:pt x="224" y="788"/>
                  </a:lnTo>
                  <a:lnTo>
                    <a:pt x="0" y="788"/>
                  </a:lnTo>
                  <a:lnTo>
                    <a:pt x="0" y="0"/>
                  </a:lnTo>
                  <a:close/>
                </a:path>
              </a:pathLst>
            </a:custGeom>
            <a:solidFill>
              <a:srgbClr val="0000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noEditPoints="1"/>
            </p:cNvSpPr>
            <p:nvPr/>
          </p:nvSpPr>
          <p:spPr bwMode="auto">
            <a:xfrm>
              <a:off x="8775700" y="3552825"/>
              <a:ext cx="1436688" cy="952500"/>
            </a:xfrm>
            <a:custGeom>
              <a:avLst/>
              <a:gdLst>
                <a:gd name="T0" fmla="*/ 638 w 1810"/>
                <a:gd name="T1" fmla="*/ 451 h 1200"/>
                <a:gd name="T2" fmla="*/ 516 w 1810"/>
                <a:gd name="T3" fmla="*/ 502 h 1200"/>
                <a:gd name="T4" fmla="*/ 469 w 1810"/>
                <a:gd name="T5" fmla="*/ 546 h 1200"/>
                <a:gd name="T6" fmla="*/ 496 w 1810"/>
                <a:gd name="T7" fmla="*/ 613 h 1200"/>
                <a:gd name="T8" fmla="*/ 595 w 1810"/>
                <a:gd name="T9" fmla="*/ 735 h 1200"/>
                <a:gd name="T10" fmla="*/ 614 w 1810"/>
                <a:gd name="T11" fmla="*/ 851 h 1200"/>
                <a:gd name="T12" fmla="*/ 439 w 1810"/>
                <a:gd name="T13" fmla="*/ 733 h 1200"/>
                <a:gd name="T14" fmla="*/ 349 w 1810"/>
                <a:gd name="T15" fmla="*/ 595 h 1200"/>
                <a:gd name="T16" fmla="*/ 323 w 1810"/>
                <a:gd name="T17" fmla="*/ 530 h 1200"/>
                <a:gd name="T18" fmla="*/ 372 w 1810"/>
                <a:gd name="T19" fmla="*/ 485 h 1200"/>
                <a:gd name="T20" fmla="*/ 516 w 1810"/>
                <a:gd name="T21" fmla="*/ 400 h 1200"/>
                <a:gd name="T22" fmla="*/ 707 w 1810"/>
                <a:gd name="T23" fmla="*/ 248 h 1200"/>
                <a:gd name="T24" fmla="*/ 933 w 1810"/>
                <a:gd name="T25" fmla="*/ 296 h 1200"/>
                <a:gd name="T26" fmla="*/ 1097 w 1810"/>
                <a:gd name="T27" fmla="*/ 400 h 1200"/>
                <a:gd name="T28" fmla="*/ 1185 w 1810"/>
                <a:gd name="T29" fmla="*/ 489 h 1200"/>
                <a:gd name="T30" fmla="*/ 1185 w 1810"/>
                <a:gd name="T31" fmla="*/ 518 h 1200"/>
                <a:gd name="T32" fmla="*/ 1097 w 1810"/>
                <a:gd name="T33" fmla="*/ 617 h 1200"/>
                <a:gd name="T34" fmla="*/ 947 w 1810"/>
                <a:gd name="T35" fmla="*/ 737 h 1200"/>
                <a:gd name="T36" fmla="*/ 762 w 1810"/>
                <a:gd name="T37" fmla="*/ 794 h 1200"/>
                <a:gd name="T38" fmla="*/ 715 w 1810"/>
                <a:gd name="T39" fmla="*/ 459 h 1200"/>
                <a:gd name="T40" fmla="*/ 817 w 1810"/>
                <a:gd name="T41" fmla="*/ 528 h 1200"/>
                <a:gd name="T42" fmla="*/ 1038 w 1810"/>
                <a:gd name="T43" fmla="*/ 502 h 1200"/>
                <a:gd name="T44" fmla="*/ 985 w 1810"/>
                <a:gd name="T45" fmla="*/ 451 h 1200"/>
                <a:gd name="T46" fmla="*/ 839 w 1810"/>
                <a:gd name="T47" fmla="*/ 370 h 1200"/>
                <a:gd name="T48" fmla="*/ 675 w 1810"/>
                <a:gd name="T49" fmla="*/ 250 h 1200"/>
                <a:gd name="T50" fmla="*/ 603 w 1810"/>
                <a:gd name="T51" fmla="*/ 260 h 1200"/>
                <a:gd name="T52" fmla="*/ 370 w 1810"/>
                <a:gd name="T53" fmla="*/ 349 h 1200"/>
                <a:gd name="T54" fmla="*/ 232 w 1810"/>
                <a:gd name="T55" fmla="*/ 461 h 1200"/>
                <a:gd name="T56" fmla="*/ 185 w 1810"/>
                <a:gd name="T57" fmla="*/ 516 h 1200"/>
                <a:gd name="T58" fmla="*/ 211 w 1810"/>
                <a:gd name="T59" fmla="*/ 581 h 1200"/>
                <a:gd name="T60" fmla="*/ 293 w 1810"/>
                <a:gd name="T61" fmla="*/ 723 h 1200"/>
                <a:gd name="T62" fmla="*/ 445 w 1810"/>
                <a:gd name="T63" fmla="*/ 877 h 1200"/>
                <a:gd name="T64" fmla="*/ 675 w 1810"/>
                <a:gd name="T65" fmla="*/ 966 h 1200"/>
                <a:gd name="T66" fmla="*/ 453 w 1810"/>
                <a:gd name="T67" fmla="*/ 1001 h 1200"/>
                <a:gd name="T68" fmla="*/ 232 w 1810"/>
                <a:gd name="T69" fmla="*/ 849 h 1200"/>
                <a:gd name="T70" fmla="*/ 89 w 1810"/>
                <a:gd name="T71" fmla="*/ 674 h 1200"/>
                <a:gd name="T72" fmla="*/ 16 w 1810"/>
                <a:gd name="T73" fmla="*/ 536 h 1200"/>
                <a:gd name="T74" fmla="*/ 4 w 1810"/>
                <a:gd name="T75" fmla="*/ 495 h 1200"/>
                <a:gd name="T76" fmla="*/ 85 w 1810"/>
                <a:gd name="T77" fmla="*/ 426 h 1200"/>
                <a:gd name="T78" fmla="*/ 250 w 1810"/>
                <a:gd name="T79" fmla="*/ 311 h 1200"/>
                <a:gd name="T80" fmla="*/ 478 w 1810"/>
                <a:gd name="T81" fmla="*/ 205 h 1200"/>
                <a:gd name="T82" fmla="*/ 675 w 1810"/>
                <a:gd name="T83" fmla="*/ 0 h 1200"/>
                <a:gd name="T84" fmla="*/ 675 w 1810"/>
                <a:gd name="T85" fmla="*/ 1058 h 1200"/>
                <a:gd name="T86" fmla="*/ 977 w 1810"/>
                <a:gd name="T87" fmla="*/ 1038 h 1200"/>
                <a:gd name="T88" fmla="*/ 1321 w 1810"/>
                <a:gd name="T89" fmla="*/ 946 h 1200"/>
                <a:gd name="T90" fmla="*/ 1619 w 1810"/>
                <a:gd name="T91" fmla="*/ 802 h 1200"/>
                <a:gd name="T92" fmla="*/ 1605 w 1810"/>
                <a:gd name="T93" fmla="*/ 717 h 1200"/>
                <a:gd name="T94" fmla="*/ 1485 w 1810"/>
                <a:gd name="T95" fmla="*/ 648 h 1200"/>
                <a:gd name="T96" fmla="*/ 1276 w 1810"/>
                <a:gd name="T97" fmla="*/ 788 h 1200"/>
                <a:gd name="T98" fmla="*/ 992 w 1810"/>
                <a:gd name="T99" fmla="*/ 932 h 1200"/>
                <a:gd name="T100" fmla="*/ 709 w 1810"/>
                <a:gd name="T101" fmla="*/ 969 h 1200"/>
                <a:gd name="T102" fmla="*/ 758 w 1810"/>
                <a:gd name="T103" fmla="*/ 873 h 1200"/>
                <a:gd name="T104" fmla="*/ 979 w 1810"/>
                <a:gd name="T105" fmla="*/ 820 h 1200"/>
                <a:gd name="T106" fmla="*/ 1172 w 1810"/>
                <a:gd name="T107" fmla="*/ 701 h 1200"/>
                <a:gd name="T108" fmla="*/ 1315 w 1810"/>
                <a:gd name="T109" fmla="*/ 577 h 1200"/>
                <a:gd name="T110" fmla="*/ 1384 w 1810"/>
                <a:gd name="T111" fmla="*/ 502 h 1200"/>
                <a:gd name="T112" fmla="*/ 1359 w 1810"/>
                <a:gd name="T113" fmla="*/ 465 h 1200"/>
                <a:gd name="T114" fmla="*/ 1242 w 1810"/>
                <a:gd name="T115" fmla="*/ 357 h 1200"/>
                <a:gd name="T116" fmla="*/ 1048 w 1810"/>
                <a:gd name="T117" fmla="*/ 233 h 1200"/>
                <a:gd name="T118" fmla="*/ 782 w 1810"/>
                <a:gd name="T119" fmla="*/ 162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810" h="1200">
                  <a:moveTo>
                    <a:pt x="675" y="359"/>
                  </a:moveTo>
                  <a:lnTo>
                    <a:pt x="675" y="451"/>
                  </a:lnTo>
                  <a:lnTo>
                    <a:pt x="675" y="451"/>
                  </a:lnTo>
                  <a:lnTo>
                    <a:pt x="638" y="451"/>
                  </a:lnTo>
                  <a:lnTo>
                    <a:pt x="603" y="459"/>
                  </a:lnTo>
                  <a:lnTo>
                    <a:pt x="571" y="471"/>
                  </a:lnTo>
                  <a:lnTo>
                    <a:pt x="542" y="485"/>
                  </a:lnTo>
                  <a:lnTo>
                    <a:pt x="516" y="502"/>
                  </a:lnTo>
                  <a:lnTo>
                    <a:pt x="496" y="518"/>
                  </a:lnTo>
                  <a:lnTo>
                    <a:pt x="482" y="532"/>
                  </a:lnTo>
                  <a:lnTo>
                    <a:pt x="473" y="542"/>
                  </a:lnTo>
                  <a:lnTo>
                    <a:pt x="469" y="546"/>
                  </a:lnTo>
                  <a:lnTo>
                    <a:pt x="471" y="552"/>
                  </a:lnTo>
                  <a:lnTo>
                    <a:pt x="477" y="566"/>
                  </a:lnTo>
                  <a:lnTo>
                    <a:pt x="484" y="587"/>
                  </a:lnTo>
                  <a:lnTo>
                    <a:pt x="496" y="613"/>
                  </a:lnTo>
                  <a:lnTo>
                    <a:pt x="514" y="644"/>
                  </a:lnTo>
                  <a:lnTo>
                    <a:pt x="536" y="676"/>
                  </a:lnTo>
                  <a:lnTo>
                    <a:pt x="561" y="707"/>
                  </a:lnTo>
                  <a:lnTo>
                    <a:pt x="595" y="735"/>
                  </a:lnTo>
                  <a:lnTo>
                    <a:pt x="632" y="761"/>
                  </a:lnTo>
                  <a:lnTo>
                    <a:pt x="675" y="780"/>
                  </a:lnTo>
                  <a:lnTo>
                    <a:pt x="675" y="865"/>
                  </a:lnTo>
                  <a:lnTo>
                    <a:pt x="614" y="851"/>
                  </a:lnTo>
                  <a:lnTo>
                    <a:pt x="561" y="828"/>
                  </a:lnTo>
                  <a:lnTo>
                    <a:pt x="514" y="800"/>
                  </a:lnTo>
                  <a:lnTo>
                    <a:pt x="473" y="768"/>
                  </a:lnTo>
                  <a:lnTo>
                    <a:pt x="439" y="733"/>
                  </a:lnTo>
                  <a:lnTo>
                    <a:pt x="408" y="698"/>
                  </a:lnTo>
                  <a:lnTo>
                    <a:pt x="384" y="660"/>
                  </a:lnTo>
                  <a:lnTo>
                    <a:pt x="364" y="627"/>
                  </a:lnTo>
                  <a:lnTo>
                    <a:pt x="349" y="595"/>
                  </a:lnTo>
                  <a:lnTo>
                    <a:pt x="337" y="569"/>
                  </a:lnTo>
                  <a:lnTo>
                    <a:pt x="329" y="548"/>
                  </a:lnTo>
                  <a:lnTo>
                    <a:pt x="325" y="534"/>
                  </a:lnTo>
                  <a:lnTo>
                    <a:pt x="323" y="530"/>
                  </a:lnTo>
                  <a:lnTo>
                    <a:pt x="325" y="526"/>
                  </a:lnTo>
                  <a:lnTo>
                    <a:pt x="335" y="516"/>
                  </a:lnTo>
                  <a:lnTo>
                    <a:pt x="350" y="502"/>
                  </a:lnTo>
                  <a:lnTo>
                    <a:pt x="372" y="485"/>
                  </a:lnTo>
                  <a:lnTo>
                    <a:pt x="400" y="463"/>
                  </a:lnTo>
                  <a:lnTo>
                    <a:pt x="433" y="441"/>
                  </a:lnTo>
                  <a:lnTo>
                    <a:pt x="473" y="420"/>
                  </a:lnTo>
                  <a:lnTo>
                    <a:pt x="516" y="400"/>
                  </a:lnTo>
                  <a:lnTo>
                    <a:pt x="565" y="382"/>
                  </a:lnTo>
                  <a:lnTo>
                    <a:pt x="618" y="368"/>
                  </a:lnTo>
                  <a:lnTo>
                    <a:pt x="675" y="359"/>
                  </a:lnTo>
                  <a:close/>
                  <a:moveTo>
                    <a:pt x="707" y="248"/>
                  </a:moveTo>
                  <a:lnTo>
                    <a:pt x="770" y="250"/>
                  </a:lnTo>
                  <a:lnTo>
                    <a:pt x="827" y="260"/>
                  </a:lnTo>
                  <a:lnTo>
                    <a:pt x="882" y="274"/>
                  </a:lnTo>
                  <a:lnTo>
                    <a:pt x="933" y="296"/>
                  </a:lnTo>
                  <a:lnTo>
                    <a:pt x="981" y="319"/>
                  </a:lnTo>
                  <a:lnTo>
                    <a:pt x="1024" y="345"/>
                  </a:lnTo>
                  <a:lnTo>
                    <a:pt x="1063" y="372"/>
                  </a:lnTo>
                  <a:lnTo>
                    <a:pt x="1097" y="400"/>
                  </a:lnTo>
                  <a:lnTo>
                    <a:pt x="1126" y="426"/>
                  </a:lnTo>
                  <a:lnTo>
                    <a:pt x="1152" y="451"/>
                  </a:lnTo>
                  <a:lnTo>
                    <a:pt x="1172" y="471"/>
                  </a:lnTo>
                  <a:lnTo>
                    <a:pt x="1185" y="489"/>
                  </a:lnTo>
                  <a:lnTo>
                    <a:pt x="1195" y="499"/>
                  </a:lnTo>
                  <a:lnTo>
                    <a:pt x="1197" y="502"/>
                  </a:lnTo>
                  <a:lnTo>
                    <a:pt x="1193" y="506"/>
                  </a:lnTo>
                  <a:lnTo>
                    <a:pt x="1185" y="518"/>
                  </a:lnTo>
                  <a:lnTo>
                    <a:pt x="1170" y="538"/>
                  </a:lnTo>
                  <a:lnTo>
                    <a:pt x="1150" y="562"/>
                  </a:lnTo>
                  <a:lnTo>
                    <a:pt x="1126" y="587"/>
                  </a:lnTo>
                  <a:lnTo>
                    <a:pt x="1097" y="617"/>
                  </a:lnTo>
                  <a:lnTo>
                    <a:pt x="1065" y="648"/>
                  </a:lnTo>
                  <a:lnTo>
                    <a:pt x="1028" y="680"/>
                  </a:lnTo>
                  <a:lnTo>
                    <a:pt x="988" y="709"/>
                  </a:lnTo>
                  <a:lnTo>
                    <a:pt x="947" y="737"/>
                  </a:lnTo>
                  <a:lnTo>
                    <a:pt x="904" y="761"/>
                  </a:lnTo>
                  <a:lnTo>
                    <a:pt x="859" y="778"/>
                  </a:lnTo>
                  <a:lnTo>
                    <a:pt x="811" y="790"/>
                  </a:lnTo>
                  <a:lnTo>
                    <a:pt x="762" y="794"/>
                  </a:lnTo>
                  <a:lnTo>
                    <a:pt x="717" y="790"/>
                  </a:lnTo>
                  <a:lnTo>
                    <a:pt x="675" y="780"/>
                  </a:lnTo>
                  <a:lnTo>
                    <a:pt x="675" y="451"/>
                  </a:lnTo>
                  <a:lnTo>
                    <a:pt x="715" y="459"/>
                  </a:lnTo>
                  <a:lnTo>
                    <a:pt x="746" y="469"/>
                  </a:lnTo>
                  <a:lnTo>
                    <a:pt x="774" y="485"/>
                  </a:lnTo>
                  <a:lnTo>
                    <a:pt x="796" y="504"/>
                  </a:lnTo>
                  <a:lnTo>
                    <a:pt x="817" y="528"/>
                  </a:lnTo>
                  <a:lnTo>
                    <a:pt x="837" y="558"/>
                  </a:lnTo>
                  <a:lnTo>
                    <a:pt x="859" y="591"/>
                  </a:lnTo>
                  <a:lnTo>
                    <a:pt x="882" y="633"/>
                  </a:lnTo>
                  <a:lnTo>
                    <a:pt x="1038" y="502"/>
                  </a:lnTo>
                  <a:lnTo>
                    <a:pt x="1034" y="499"/>
                  </a:lnTo>
                  <a:lnTo>
                    <a:pt x="1024" y="487"/>
                  </a:lnTo>
                  <a:lnTo>
                    <a:pt x="1008" y="471"/>
                  </a:lnTo>
                  <a:lnTo>
                    <a:pt x="985" y="451"/>
                  </a:lnTo>
                  <a:lnTo>
                    <a:pt x="957" y="430"/>
                  </a:lnTo>
                  <a:lnTo>
                    <a:pt x="924" y="406"/>
                  </a:lnTo>
                  <a:lnTo>
                    <a:pt x="884" y="386"/>
                  </a:lnTo>
                  <a:lnTo>
                    <a:pt x="839" y="370"/>
                  </a:lnTo>
                  <a:lnTo>
                    <a:pt x="790" y="359"/>
                  </a:lnTo>
                  <a:lnTo>
                    <a:pt x="734" y="355"/>
                  </a:lnTo>
                  <a:lnTo>
                    <a:pt x="675" y="359"/>
                  </a:lnTo>
                  <a:lnTo>
                    <a:pt x="675" y="250"/>
                  </a:lnTo>
                  <a:lnTo>
                    <a:pt x="707" y="248"/>
                  </a:lnTo>
                  <a:close/>
                  <a:moveTo>
                    <a:pt x="675" y="162"/>
                  </a:moveTo>
                  <a:lnTo>
                    <a:pt x="675" y="250"/>
                  </a:lnTo>
                  <a:lnTo>
                    <a:pt x="603" y="260"/>
                  </a:lnTo>
                  <a:lnTo>
                    <a:pt x="536" y="276"/>
                  </a:lnTo>
                  <a:lnTo>
                    <a:pt x="475" y="296"/>
                  </a:lnTo>
                  <a:lnTo>
                    <a:pt x="419" y="321"/>
                  </a:lnTo>
                  <a:lnTo>
                    <a:pt x="370" y="349"/>
                  </a:lnTo>
                  <a:lnTo>
                    <a:pt x="327" y="378"/>
                  </a:lnTo>
                  <a:lnTo>
                    <a:pt x="289" y="408"/>
                  </a:lnTo>
                  <a:lnTo>
                    <a:pt x="258" y="435"/>
                  </a:lnTo>
                  <a:lnTo>
                    <a:pt x="232" y="461"/>
                  </a:lnTo>
                  <a:lnTo>
                    <a:pt x="211" y="483"/>
                  </a:lnTo>
                  <a:lnTo>
                    <a:pt x="197" y="500"/>
                  </a:lnTo>
                  <a:lnTo>
                    <a:pt x="187" y="512"/>
                  </a:lnTo>
                  <a:lnTo>
                    <a:pt x="185" y="516"/>
                  </a:lnTo>
                  <a:lnTo>
                    <a:pt x="187" y="522"/>
                  </a:lnTo>
                  <a:lnTo>
                    <a:pt x="191" y="534"/>
                  </a:lnTo>
                  <a:lnTo>
                    <a:pt x="199" y="554"/>
                  </a:lnTo>
                  <a:lnTo>
                    <a:pt x="211" y="581"/>
                  </a:lnTo>
                  <a:lnTo>
                    <a:pt x="224" y="611"/>
                  </a:lnTo>
                  <a:lnTo>
                    <a:pt x="244" y="646"/>
                  </a:lnTo>
                  <a:lnTo>
                    <a:pt x="266" y="684"/>
                  </a:lnTo>
                  <a:lnTo>
                    <a:pt x="293" y="723"/>
                  </a:lnTo>
                  <a:lnTo>
                    <a:pt x="325" y="765"/>
                  </a:lnTo>
                  <a:lnTo>
                    <a:pt x="360" y="804"/>
                  </a:lnTo>
                  <a:lnTo>
                    <a:pt x="400" y="841"/>
                  </a:lnTo>
                  <a:lnTo>
                    <a:pt x="445" y="877"/>
                  </a:lnTo>
                  <a:lnTo>
                    <a:pt x="494" y="906"/>
                  </a:lnTo>
                  <a:lnTo>
                    <a:pt x="549" y="934"/>
                  </a:lnTo>
                  <a:lnTo>
                    <a:pt x="610" y="954"/>
                  </a:lnTo>
                  <a:lnTo>
                    <a:pt x="675" y="966"/>
                  </a:lnTo>
                  <a:lnTo>
                    <a:pt x="675" y="1058"/>
                  </a:lnTo>
                  <a:lnTo>
                    <a:pt x="595" y="1046"/>
                  </a:lnTo>
                  <a:lnTo>
                    <a:pt x="522" y="1027"/>
                  </a:lnTo>
                  <a:lnTo>
                    <a:pt x="453" y="1001"/>
                  </a:lnTo>
                  <a:lnTo>
                    <a:pt x="390" y="969"/>
                  </a:lnTo>
                  <a:lnTo>
                    <a:pt x="331" y="932"/>
                  </a:lnTo>
                  <a:lnTo>
                    <a:pt x="280" y="893"/>
                  </a:lnTo>
                  <a:lnTo>
                    <a:pt x="232" y="849"/>
                  </a:lnTo>
                  <a:lnTo>
                    <a:pt x="189" y="806"/>
                  </a:lnTo>
                  <a:lnTo>
                    <a:pt x="152" y="761"/>
                  </a:lnTo>
                  <a:lnTo>
                    <a:pt x="118" y="717"/>
                  </a:lnTo>
                  <a:lnTo>
                    <a:pt x="89" y="674"/>
                  </a:lnTo>
                  <a:lnTo>
                    <a:pt x="65" y="633"/>
                  </a:lnTo>
                  <a:lnTo>
                    <a:pt x="43" y="597"/>
                  </a:lnTo>
                  <a:lnTo>
                    <a:pt x="28" y="564"/>
                  </a:lnTo>
                  <a:lnTo>
                    <a:pt x="16" y="536"/>
                  </a:lnTo>
                  <a:lnTo>
                    <a:pt x="6" y="516"/>
                  </a:lnTo>
                  <a:lnTo>
                    <a:pt x="2" y="502"/>
                  </a:lnTo>
                  <a:lnTo>
                    <a:pt x="0" y="499"/>
                  </a:lnTo>
                  <a:lnTo>
                    <a:pt x="4" y="495"/>
                  </a:lnTo>
                  <a:lnTo>
                    <a:pt x="14" y="485"/>
                  </a:lnTo>
                  <a:lnTo>
                    <a:pt x="32" y="469"/>
                  </a:lnTo>
                  <a:lnTo>
                    <a:pt x="55" y="449"/>
                  </a:lnTo>
                  <a:lnTo>
                    <a:pt x="85" y="426"/>
                  </a:lnTo>
                  <a:lnTo>
                    <a:pt x="118" y="400"/>
                  </a:lnTo>
                  <a:lnTo>
                    <a:pt x="158" y="370"/>
                  </a:lnTo>
                  <a:lnTo>
                    <a:pt x="203" y="341"/>
                  </a:lnTo>
                  <a:lnTo>
                    <a:pt x="250" y="311"/>
                  </a:lnTo>
                  <a:lnTo>
                    <a:pt x="303" y="282"/>
                  </a:lnTo>
                  <a:lnTo>
                    <a:pt x="358" y="252"/>
                  </a:lnTo>
                  <a:lnTo>
                    <a:pt x="417" y="227"/>
                  </a:lnTo>
                  <a:lnTo>
                    <a:pt x="478" y="205"/>
                  </a:lnTo>
                  <a:lnTo>
                    <a:pt x="542" y="185"/>
                  </a:lnTo>
                  <a:lnTo>
                    <a:pt x="608" y="171"/>
                  </a:lnTo>
                  <a:lnTo>
                    <a:pt x="675" y="162"/>
                  </a:lnTo>
                  <a:close/>
                  <a:moveTo>
                    <a:pt x="675" y="0"/>
                  </a:moveTo>
                  <a:lnTo>
                    <a:pt x="1810" y="0"/>
                  </a:lnTo>
                  <a:lnTo>
                    <a:pt x="1810" y="1200"/>
                  </a:lnTo>
                  <a:lnTo>
                    <a:pt x="675" y="1200"/>
                  </a:lnTo>
                  <a:lnTo>
                    <a:pt x="675" y="1058"/>
                  </a:lnTo>
                  <a:lnTo>
                    <a:pt x="748" y="1062"/>
                  </a:lnTo>
                  <a:lnTo>
                    <a:pt x="819" y="1060"/>
                  </a:lnTo>
                  <a:lnTo>
                    <a:pt x="894" y="1052"/>
                  </a:lnTo>
                  <a:lnTo>
                    <a:pt x="977" y="1038"/>
                  </a:lnTo>
                  <a:lnTo>
                    <a:pt x="1061" y="1021"/>
                  </a:lnTo>
                  <a:lnTo>
                    <a:pt x="1148" y="1001"/>
                  </a:lnTo>
                  <a:lnTo>
                    <a:pt x="1235" y="975"/>
                  </a:lnTo>
                  <a:lnTo>
                    <a:pt x="1321" y="946"/>
                  </a:lnTo>
                  <a:lnTo>
                    <a:pt x="1404" y="914"/>
                  </a:lnTo>
                  <a:lnTo>
                    <a:pt x="1483" y="879"/>
                  </a:lnTo>
                  <a:lnTo>
                    <a:pt x="1554" y="841"/>
                  </a:lnTo>
                  <a:lnTo>
                    <a:pt x="1619" y="802"/>
                  </a:lnTo>
                  <a:lnTo>
                    <a:pt x="1674" y="763"/>
                  </a:lnTo>
                  <a:lnTo>
                    <a:pt x="1658" y="749"/>
                  </a:lnTo>
                  <a:lnTo>
                    <a:pt x="1634" y="733"/>
                  </a:lnTo>
                  <a:lnTo>
                    <a:pt x="1605" y="717"/>
                  </a:lnTo>
                  <a:lnTo>
                    <a:pt x="1573" y="700"/>
                  </a:lnTo>
                  <a:lnTo>
                    <a:pt x="1540" y="682"/>
                  </a:lnTo>
                  <a:lnTo>
                    <a:pt x="1510" y="664"/>
                  </a:lnTo>
                  <a:lnTo>
                    <a:pt x="1485" y="648"/>
                  </a:lnTo>
                  <a:lnTo>
                    <a:pt x="1467" y="636"/>
                  </a:lnTo>
                  <a:lnTo>
                    <a:pt x="1404" y="690"/>
                  </a:lnTo>
                  <a:lnTo>
                    <a:pt x="1341" y="741"/>
                  </a:lnTo>
                  <a:lnTo>
                    <a:pt x="1276" y="788"/>
                  </a:lnTo>
                  <a:lnTo>
                    <a:pt x="1209" y="832"/>
                  </a:lnTo>
                  <a:lnTo>
                    <a:pt x="1140" y="871"/>
                  </a:lnTo>
                  <a:lnTo>
                    <a:pt x="1067" y="904"/>
                  </a:lnTo>
                  <a:lnTo>
                    <a:pt x="992" y="932"/>
                  </a:lnTo>
                  <a:lnTo>
                    <a:pt x="914" y="954"/>
                  </a:lnTo>
                  <a:lnTo>
                    <a:pt x="831" y="966"/>
                  </a:lnTo>
                  <a:lnTo>
                    <a:pt x="744" y="969"/>
                  </a:lnTo>
                  <a:lnTo>
                    <a:pt x="709" y="969"/>
                  </a:lnTo>
                  <a:lnTo>
                    <a:pt x="675" y="966"/>
                  </a:lnTo>
                  <a:lnTo>
                    <a:pt x="675" y="865"/>
                  </a:lnTo>
                  <a:lnTo>
                    <a:pt x="715" y="871"/>
                  </a:lnTo>
                  <a:lnTo>
                    <a:pt x="758" y="873"/>
                  </a:lnTo>
                  <a:lnTo>
                    <a:pt x="815" y="869"/>
                  </a:lnTo>
                  <a:lnTo>
                    <a:pt x="870" y="859"/>
                  </a:lnTo>
                  <a:lnTo>
                    <a:pt x="925" y="841"/>
                  </a:lnTo>
                  <a:lnTo>
                    <a:pt x="979" y="820"/>
                  </a:lnTo>
                  <a:lnTo>
                    <a:pt x="1030" y="794"/>
                  </a:lnTo>
                  <a:lnTo>
                    <a:pt x="1079" y="767"/>
                  </a:lnTo>
                  <a:lnTo>
                    <a:pt x="1126" y="735"/>
                  </a:lnTo>
                  <a:lnTo>
                    <a:pt x="1172" y="701"/>
                  </a:lnTo>
                  <a:lnTo>
                    <a:pt x="1213" y="670"/>
                  </a:lnTo>
                  <a:lnTo>
                    <a:pt x="1250" y="636"/>
                  </a:lnTo>
                  <a:lnTo>
                    <a:pt x="1284" y="605"/>
                  </a:lnTo>
                  <a:lnTo>
                    <a:pt x="1315" y="577"/>
                  </a:lnTo>
                  <a:lnTo>
                    <a:pt x="1339" y="550"/>
                  </a:lnTo>
                  <a:lnTo>
                    <a:pt x="1361" y="530"/>
                  </a:lnTo>
                  <a:lnTo>
                    <a:pt x="1374" y="512"/>
                  </a:lnTo>
                  <a:lnTo>
                    <a:pt x="1384" y="502"/>
                  </a:lnTo>
                  <a:lnTo>
                    <a:pt x="1386" y="499"/>
                  </a:lnTo>
                  <a:lnTo>
                    <a:pt x="1384" y="495"/>
                  </a:lnTo>
                  <a:lnTo>
                    <a:pt x="1374" y="483"/>
                  </a:lnTo>
                  <a:lnTo>
                    <a:pt x="1359" y="465"/>
                  </a:lnTo>
                  <a:lnTo>
                    <a:pt x="1339" y="443"/>
                  </a:lnTo>
                  <a:lnTo>
                    <a:pt x="1311" y="418"/>
                  </a:lnTo>
                  <a:lnTo>
                    <a:pt x="1280" y="388"/>
                  </a:lnTo>
                  <a:lnTo>
                    <a:pt x="1242" y="357"/>
                  </a:lnTo>
                  <a:lnTo>
                    <a:pt x="1201" y="325"/>
                  </a:lnTo>
                  <a:lnTo>
                    <a:pt x="1154" y="292"/>
                  </a:lnTo>
                  <a:lnTo>
                    <a:pt x="1103" y="262"/>
                  </a:lnTo>
                  <a:lnTo>
                    <a:pt x="1048" y="233"/>
                  </a:lnTo>
                  <a:lnTo>
                    <a:pt x="987" y="207"/>
                  </a:lnTo>
                  <a:lnTo>
                    <a:pt x="924" y="187"/>
                  </a:lnTo>
                  <a:lnTo>
                    <a:pt x="855" y="171"/>
                  </a:lnTo>
                  <a:lnTo>
                    <a:pt x="782" y="162"/>
                  </a:lnTo>
                  <a:lnTo>
                    <a:pt x="707" y="160"/>
                  </a:lnTo>
                  <a:lnTo>
                    <a:pt x="675" y="162"/>
                  </a:lnTo>
                  <a:lnTo>
                    <a:pt x="675" y="0"/>
                  </a:lnTo>
                  <a:close/>
                </a:path>
              </a:pathLst>
            </a:custGeom>
            <a:solidFill>
              <a:srgbClr val="76B9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solidFill>
                  <a:prstClr val="black"/>
                </a:solidFill>
              </a:rPr>
              <a:pPr>
                <a:defRPr/>
              </a:pPr>
              <a:t>1</a:t>
            </a:fld>
            <a:endParaRPr lang="en-US" dirty="0">
              <a:solidFill>
                <a:prstClr val="black"/>
              </a:solidFill>
            </a:endParaRPr>
          </a:p>
        </p:txBody>
      </p:sp>
    </p:spTree>
    <p:extLst>
      <p:ext uri="{BB962C8B-B14F-4D97-AF65-F5344CB8AC3E}">
        <p14:creationId xmlns:p14="http://schemas.microsoft.com/office/powerpoint/2010/main" val="37582738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r>
              <a:rPr lang="en-US" dirty="0"/>
              <a:t>FP32 helps if your function is numerically sensitive to its inputs, and also if your function produces outputs outside the dynamic range of FP16, and if you’re accumulating</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11</a:t>
            </a:fld>
            <a:endParaRPr lang="en-US" dirty="0"/>
          </a:p>
        </p:txBody>
      </p:sp>
    </p:spTree>
    <p:extLst>
      <p:ext uri="{BB962C8B-B14F-4D97-AF65-F5344CB8AC3E}">
        <p14:creationId xmlns:p14="http://schemas.microsoft.com/office/powerpoint/2010/main" val="23616700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r>
              <a:rPr lang="en-US" dirty="0"/>
              <a:t>Certain other ops internal to the network can also benefit from the wider precision of FP32.  </a:t>
            </a:r>
            <a:r>
              <a:rPr lang="en-US" dirty="0" err="1"/>
              <a:t>Batchnorm</a:t>
            </a:r>
            <a:r>
              <a:rPr lang="en-US" dirty="0"/>
              <a:t> is a good example, also </a:t>
            </a:r>
            <a:r>
              <a:rPr lang="en-US" dirty="0" err="1"/>
              <a:t>softmax</a:t>
            </a:r>
            <a:r>
              <a:rPr lang="en-US" dirty="0"/>
              <a:t>, exponentiation, logarithms, and reductions.</a:t>
            </a:r>
          </a:p>
          <a:p>
            <a:pPr marL="0" indent="0">
              <a:spcBef>
                <a:spcPts val="900"/>
              </a:spcBef>
              <a:spcAft>
                <a:spcPts val="900"/>
              </a:spcAft>
              <a:buNone/>
            </a:pPr>
            <a:r>
              <a:rPr lang="en-US" dirty="0"/>
              <a:t>Above is a simple example where a sum is shown to overflow in FP16 but easily captured by FP32.</a:t>
            </a:r>
            <a:br>
              <a:rPr lang="en-US" dirty="0"/>
            </a:br>
            <a:br>
              <a:rPr lang="en-US" dirty="0"/>
            </a:br>
            <a:r>
              <a:rPr lang="en-US" dirty="0"/>
              <a:t>For GTC:  </a:t>
            </a:r>
            <a:r>
              <a:rPr lang="en-US" dirty="0" err="1"/>
              <a:t>Batchnorm</a:t>
            </a:r>
            <a:r>
              <a:rPr lang="en-US" dirty="0"/>
              <a:t> example instead, showing precision loss instead of a hard inf</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12</a:t>
            </a:fld>
            <a:endParaRPr lang="en-US" dirty="0"/>
          </a:p>
        </p:txBody>
      </p:sp>
    </p:spTree>
    <p:extLst>
      <p:ext uri="{BB962C8B-B14F-4D97-AF65-F5344CB8AC3E}">
        <p14:creationId xmlns:p14="http://schemas.microsoft.com/office/powerpoint/2010/main" val="499175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r>
              <a:rPr lang="en-US" dirty="0"/>
              <a:t>Certain other ops internal to the network can also benefit from the wider precision of FP32.  </a:t>
            </a:r>
            <a:r>
              <a:rPr lang="en-US" dirty="0" err="1"/>
              <a:t>Batchnorm</a:t>
            </a:r>
            <a:r>
              <a:rPr lang="en-US" dirty="0"/>
              <a:t> is a good example, also </a:t>
            </a:r>
            <a:r>
              <a:rPr lang="en-US" dirty="0" err="1"/>
              <a:t>softmax</a:t>
            </a:r>
            <a:r>
              <a:rPr lang="en-US" dirty="0"/>
              <a:t>, exponentiation, logarithms, and reductions.</a:t>
            </a:r>
          </a:p>
          <a:p>
            <a:pPr marL="0" indent="0">
              <a:spcBef>
                <a:spcPts val="900"/>
              </a:spcBef>
              <a:spcAft>
                <a:spcPts val="900"/>
              </a:spcAft>
              <a:buNone/>
            </a:pPr>
            <a:r>
              <a:rPr lang="en-US" dirty="0"/>
              <a:t>Above is a simple example where a sum is shown to overflow in FP16 but easily captured by FP32.</a:t>
            </a:r>
            <a:br>
              <a:rPr lang="en-US" dirty="0"/>
            </a:br>
            <a:br>
              <a:rPr lang="en-US" dirty="0"/>
            </a:br>
            <a:r>
              <a:rPr lang="en-US" dirty="0"/>
              <a:t>For GTC:  </a:t>
            </a:r>
            <a:r>
              <a:rPr lang="en-US" dirty="0" err="1"/>
              <a:t>Batchnorm</a:t>
            </a:r>
            <a:r>
              <a:rPr lang="en-US" dirty="0"/>
              <a:t> example instead, showing precision loss instead of a hard inf</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13</a:t>
            </a:fld>
            <a:endParaRPr lang="en-US" dirty="0"/>
          </a:p>
        </p:txBody>
      </p:sp>
    </p:spTree>
    <p:extLst>
      <p:ext uri="{BB962C8B-B14F-4D97-AF65-F5344CB8AC3E}">
        <p14:creationId xmlns:p14="http://schemas.microsoft.com/office/powerpoint/2010/main" val="34223462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r>
              <a:rPr lang="en-US" dirty="0"/>
              <a:t>Certain other ops internal to the network can also benefit from the wider precision of FP32.  </a:t>
            </a:r>
            <a:r>
              <a:rPr lang="en-US" dirty="0" err="1"/>
              <a:t>Batchnorm</a:t>
            </a:r>
            <a:r>
              <a:rPr lang="en-US" dirty="0"/>
              <a:t> is a good example, also </a:t>
            </a:r>
            <a:r>
              <a:rPr lang="en-US" dirty="0" err="1"/>
              <a:t>softmax</a:t>
            </a:r>
            <a:r>
              <a:rPr lang="en-US" dirty="0"/>
              <a:t>, exponentiation, logarithms, and reductions.</a:t>
            </a:r>
          </a:p>
          <a:p>
            <a:pPr marL="0" indent="0">
              <a:spcBef>
                <a:spcPts val="900"/>
              </a:spcBef>
              <a:spcAft>
                <a:spcPts val="900"/>
              </a:spcAft>
              <a:buNone/>
            </a:pPr>
            <a:r>
              <a:rPr lang="en-US" dirty="0"/>
              <a:t>Above is a simple example where a sum is shown to overflow in FP16 but easily captured by FP32.</a:t>
            </a:r>
            <a:br>
              <a:rPr lang="en-US" dirty="0"/>
            </a:br>
            <a:br>
              <a:rPr lang="en-US" dirty="0"/>
            </a:br>
            <a:r>
              <a:rPr lang="en-US" dirty="0"/>
              <a:t>For GTC:  </a:t>
            </a:r>
            <a:r>
              <a:rPr lang="en-US" dirty="0" err="1"/>
              <a:t>Batchnorm</a:t>
            </a:r>
            <a:r>
              <a:rPr lang="en-US" dirty="0"/>
              <a:t> example instead, showing precision loss instead of a hard inf</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14</a:t>
            </a:fld>
            <a:endParaRPr lang="en-US" dirty="0"/>
          </a:p>
        </p:txBody>
      </p:sp>
    </p:spTree>
    <p:extLst>
      <p:ext uri="{BB962C8B-B14F-4D97-AF65-F5344CB8AC3E}">
        <p14:creationId xmlns:p14="http://schemas.microsoft.com/office/powerpoint/2010/main" val="18232044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r>
              <a:rPr lang="en-US" dirty="0"/>
              <a:t>Certain other ops internal to the network can also benefit from the wider precision of FP32.  </a:t>
            </a:r>
            <a:r>
              <a:rPr lang="en-US" dirty="0" err="1"/>
              <a:t>Batchnorm</a:t>
            </a:r>
            <a:r>
              <a:rPr lang="en-US" dirty="0"/>
              <a:t> is a good example, also </a:t>
            </a:r>
            <a:r>
              <a:rPr lang="en-US" dirty="0" err="1"/>
              <a:t>softmax</a:t>
            </a:r>
            <a:r>
              <a:rPr lang="en-US" dirty="0"/>
              <a:t>, exponentiation, logarithms, and reductions.</a:t>
            </a:r>
          </a:p>
          <a:p>
            <a:pPr marL="0" indent="0">
              <a:spcBef>
                <a:spcPts val="900"/>
              </a:spcBef>
              <a:spcAft>
                <a:spcPts val="900"/>
              </a:spcAft>
              <a:buNone/>
            </a:pPr>
            <a:r>
              <a:rPr lang="en-US" dirty="0"/>
              <a:t>Above is a simple example where a sum is shown to overflow in FP16 but easily captured by FP32.</a:t>
            </a:r>
            <a:br>
              <a:rPr lang="en-US" dirty="0"/>
            </a:br>
            <a:br>
              <a:rPr lang="en-US" dirty="0"/>
            </a:br>
            <a:r>
              <a:rPr lang="en-US" dirty="0"/>
              <a:t>For GTC:  </a:t>
            </a:r>
            <a:r>
              <a:rPr lang="en-US" dirty="0" err="1"/>
              <a:t>Batchnorm</a:t>
            </a:r>
            <a:r>
              <a:rPr lang="en-US" dirty="0"/>
              <a:t> example instead, showing precision loss instead of a hard inf</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15</a:t>
            </a:fld>
            <a:endParaRPr lang="en-US" dirty="0"/>
          </a:p>
        </p:txBody>
      </p:sp>
    </p:spTree>
    <p:extLst>
      <p:ext uri="{BB962C8B-B14F-4D97-AF65-F5344CB8AC3E}">
        <p14:creationId xmlns:p14="http://schemas.microsoft.com/office/powerpoint/2010/main" val="42590010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cs typeface="Calibri"/>
              </a:rPr>
              <a:t>Even though a copy of the weights in FP32 may be kept, the memory usage of a neural network during training is dominated by saved activations, which are represented in FP16, so the memory reduction is still considerable and comparable.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16</a:t>
            </a:fld>
            <a:endParaRPr lang="en-US" dirty="0"/>
          </a:p>
        </p:txBody>
      </p:sp>
    </p:spTree>
    <p:extLst>
      <p:ext uri="{BB962C8B-B14F-4D97-AF65-F5344CB8AC3E}">
        <p14:creationId xmlns:p14="http://schemas.microsoft.com/office/powerpoint/2010/main" val="2988492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simple familiar example, linear layer.</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19</a:t>
            </a:fld>
            <a:endParaRPr lang="en-US" dirty="0"/>
          </a:p>
        </p:txBody>
      </p:sp>
    </p:spTree>
    <p:extLst>
      <p:ext uri="{BB962C8B-B14F-4D97-AF65-F5344CB8AC3E}">
        <p14:creationId xmlns:p14="http://schemas.microsoft.com/office/powerpoint/2010/main" val="3001645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really the most important slide in the talk.  These three lines are the necessary-and-sufficient interface that enable Amp to implement mixed precision for you.  In previous talks, we’ve described mixed precision implementations that required writing additional user code to manage master weights, loss scaling, function type preservation, </a:t>
            </a:r>
            <a:r>
              <a:rPr lang="en-US" dirty="0" err="1"/>
              <a:t>etc</a:t>
            </a:r>
            <a:r>
              <a:rPr lang="en-US" dirty="0"/>
              <a:t>, but with this interface, my intention is that you don’t have to change any user code aside from these three lines.</a:t>
            </a:r>
            <a:br>
              <a:rPr lang="en-US" dirty="0"/>
            </a:br>
            <a:br>
              <a:rPr lang="en-US" dirty="0"/>
            </a:br>
            <a:r>
              <a:rPr lang="en-US" dirty="0"/>
              <a:t>This interface also enables you to experiment with different mixed precision options, which I’ll describe in more detail shortly, just by changing individual flags.  Note that you never have to call .half() on your model or data manually.</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20</a:t>
            </a:fld>
            <a:endParaRPr lang="en-US" dirty="0"/>
          </a:p>
        </p:txBody>
      </p:sp>
    </p:spTree>
    <p:extLst>
      <p:ext uri="{BB962C8B-B14F-4D97-AF65-F5344CB8AC3E}">
        <p14:creationId xmlns:p14="http://schemas.microsoft.com/office/powerpoint/2010/main" val="31838529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21</a:t>
            </a:fld>
            <a:endParaRPr lang="en-US" dirty="0"/>
          </a:p>
        </p:txBody>
      </p:sp>
    </p:spTree>
    <p:extLst>
      <p:ext uri="{BB962C8B-B14F-4D97-AF65-F5344CB8AC3E}">
        <p14:creationId xmlns:p14="http://schemas.microsoft.com/office/powerpoint/2010/main" val="9069590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1-2 slides:  Show graph(s) with results of various opt-levels on </a:t>
            </a:r>
            <a:r>
              <a:rPr lang="en-US" dirty="0" err="1"/>
              <a:t>Imagenet</a:t>
            </a:r>
            <a:r>
              <a:rPr lang="en-US" dirty="0"/>
              <a:t> example</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22</a:t>
            </a:fld>
            <a:endParaRPr lang="en-US" dirty="0"/>
          </a:p>
        </p:txBody>
      </p:sp>
    </p:spTree>
    <p:extLst>
      <p:ext uri="{BB962C8B-B14F-4D97-AF65-F5344CB8AC3E}">
        <p14:creationId xmlns:p14="http://schemas.microsoft.com/office/powerpoint/2010/main" val="22094314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seen that mixed precision training can offer significant benefits, especially on our latest Tensor Core-enabled Volta and Turing GPUs.</a:t>
            </a:r>
            <a:br>
              <a:rPr lang="en-US" dirty="0"/>
            </a:br>
            <a:r>
              <a:rPr lang="en-US" dirty="0"/>
              <a:t>They can be 2-4X faster,</a:t>
            </a:r>
            <a:br>
              <a:rPr lang="en-US" dirty="0"/>
            </a:br>
            <a:r>
              <a:rPr lang="en-US" dirty="0"/>
              <a:t>use less memory, and be just as powerful and accurate.</a:t>
            </a:r>
            <a:br>
              <a:rPr lang="en-US" dirty="0"/>
            </a:br>
            <a:br>
              <a:rPr lang="en-US" dirty="0"/>
            </a:br>
            <a:r>
              <a:rPr lang="en-US" dirty="0"/>
              <a:t>The reduced memory requirements also enable you to build bigger, more powerful models if you choose.</a:t>
            </a:r>
            <a:br>
              <a:rPr lang="en-US" dirty="0"/>
            </a:br>
            <a:br>
              <a:rPr lang="en-US" dirty="0"/>
            </a:br>
            <a:r>
              <a:rPr lang="en-US" dirty="0"/>
              <a:t>I’m hoping all of you will come away from this talk able to easily reap the benefits of mixed precision training in your own work..</a:t>
            </a:r>
            <a:br>
              <a:rPr lang="en-US" dirty="0"/>
            </a:br>
            <a:br>
              <a:rPr lang="en-US" dirty="0"/>
            </a:br>
            <a:r>
              <a:rPr lang="en-US" dirty="0"/>
              <a:t>In particular, I’d like to introduce a tool we’ve written that enables you to take advantage of mixed precision training automatically, by adding only 3 lines of Python to an existing training script.</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a:t>
            </a:fld>
            <a:endParaRPr lang="en-US" dirty="0"/>
          </a:p>
        </p:txBody>
      </p:sp>
    </p:spTree>
    <p:extLst>
      <p:ext uri="{BB962C8B-B14F-4D97-AF65-F5344CB8AC3E}">
        <p14:creationId xmlns:p14="http://schemas.microsoft.com/office/powerpoint/2010/main" val="2187827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amp implement the recipe</a:t>
            </a:r>
            <a:br>
              <a:rPr lang="en-US" dirty="0"/>
            </a:br>
            <a:r>
              <a:rPr lang="en-US" dirty="0"/>
              <a:t>This is really the most important slide in the talk.  These three lines are the necessary-and-sufficient interface that enable Amp to implement mixed precision for you.  In previous talks, we’ve described mixed precision implementations that required writing additional user code to manage master weights, loss scaling, function type preservation, </a:t>
            </a:r>
            <a:r>
              <a:rPr lang="en-US" dirty="0" err="1"/>
              <a:t>etc</a:t>
            </a:r>
            <a:r>
              <a:rPr lang="en-US" dirty="0"/>
              <a:t>, but with this interface, my intention is that you don’t have to change any user code aside from these three lines.</a:t>
            </a:r>
            <a:br>
              <a:rPr lang="en-US" dirty="0"/>
            </a:br>
            <a:br>
              <a:rPr lang="en-US" dirty="0"/>
            </a:br>
            <a:r>
              <a:rPr lang="en-US" dirty="0"/>
              <a:t>This interface also enables you to experiment with different mixed precision options, which I’ll describe in more detail shortly, just by changing individual flags.  Note that you never have to call .half() on your model or data manually.</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23</a:t>
            </a:fld>
            <a:endParaRPr lang="en-US" dirty="0"/>
          </a:p>
        </p:txBody>
      </p:sp>
    </p:spTree>
    <p:extLst>
      <p:ext uri="{BB962C8B-B14F-4D97-AF65-F5344CB8AC3E}">
        <p14:creationId xmlns:p14="http://schemas.microsoft.com/office/powerpoint/2010/main" val="36297559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Converge them out on </a:t>
            </a:r>
            <a:r>
              <a:rPr lang="en-US" dirty="0" err="1"/>
              <a:t>dbcluster</a:t>
            </a:r>
            <a:r>
              <a:rPr lang="en-US" dirty="0"/>
              <a:t> and include accuracy numbers</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24</a:t>
            </a:fld>
            <a:endParaRPr lang="en-US" dirty="0"/>
          </a:p>
        </p:txBody>
      </p:sp>
    </p:spTree>
    <p:extLst>
      <p:ext uri="{BB962C8B-B14F-4D97-AF65-F5344CB8AC3E}">
        <p14:creationId xmlns:p14="http://schemas.microsoft.com/office/powerpoint/2010/main" val="17447261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cost, lots of potential benefit.  For retraining, once a baseline is established, you may discover that mixed precision receives the same accuracy in half the time or less.</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25</a:t>
            </a:fld>
            <a:endParaRPr lang="en-US" dirty="0"/>
          </a:p>
        </p:txBody>
      </p:sp>
    </p:spTree>
    <p:extLst>
      <p:ext uri="{BB962C8B-B14F-4D97-AF65-F5344CB8AC3E}">
        <p14:creationId xmlns:p14="http://schemas.microsoft.com/office/powerpoint/2010/main" val="6312279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slide showing cases where FP32 is needed:</a:t>
            </a:r>
            <a:br>
              <a:rPr lang="en-US" dirty="0"/>
            </a:br>
            <a:r>
              <a:rPr lang="en-US" dirty="0"/>
              <a:t>Sensitive to inputs, dynamic range, accumulation</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26</a:t>
            </a:fld>
            <a:endParaRPr lang="en-US" dirty="0"/>
          </a:p>
        </p:txBody>
      </p:sp>
    </p:spTree>
    <p:extLst>
      <p:ext uri="{BB962C8B-B14F-4D97-AF65-F5344CB8AC3E}">
        <p14:creationId xmlns:p14="http://schemas.microsoft.com/office/powerpoint/2010/main" val="16561223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cost, lots of potential benefit.  For retraining, once a baseline is established, you may discover that mixed precision receives the same accuracy in half the time or less.</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27</a:t>
            </a:fld>
            <a:endParaRPr lang="en-US" dirty="0"/>
          </a:p>
        </p:txBody>
      </p:sp>
    </p:spTree>
    <p:extLst>
      <p:ext uri="{BB962C8B-B14F-4D97-AF65-F5344CB8AC3E}">
        <p14:creationId xmlns:p14="http://schemas.microsoft.com/office/powerpoint/2010/main" val="31169433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r>
              <a:rPr lang="en-US" dirty="0"/>
              <a:t>At this point you might be asking yourself “why not do everything in FP16?”  Where does the “mixed” in mixed precision come from?  The answer is that sometimes you can just do everything in FP16, but there are certain ops that benefit from the precision of FP32, and leaving them in FP32 can improve accuracy and stability in end-to-end training.</a:t>
            </a:r>
            <a:br>
              <a:rPr lang="en-US" dirty="0"/>
            </a:br>
            <a:r>
              <a:rPr lang="en-US" dirty="0"/>
              <a:t>One of these is weight updates.  Due to FP32 having more mantissa bits, it is able to capture and retain smaller weight updates, which can be beneficial later in training, when you’re close to convergence and the gradient values are small in magnitude relative to the values of the params or weights themselves.</a:t>
            </a:r>
            <a:br>
              <a:rPr lang="en-US" dirty="0"/>
            </a:br>
            <a:r>
              <a:rPr lang="en-US" dirty="0"/>
              <a:t>An example is shown above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28</a:t>
            </a:fld>
            <a:endParaRPr lang="en-US" dirty="0"/>
          </a:p>
        </p:txBody>
      </p:sp>
    </p:spTree>
    <p:extLst>
      <p:ext uri="{BB962C8B-B14F-4D97-AF65-F5344CB8AC3E}">
        <p14:creationId xmlns:p14="http://schemas.microsoft.com/office/powerpoint/2010/main" val="17411305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cost, lots of potential benefit.  For retraining, once a baseline is established, you may discover that mixed precision receives the same accuracy in half the time or less.</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29</a:t>
            </a:fld>
            <a:endParaRPr lang="en-US" dirty="0"/>
          </a:p>
        </p:txBody>
      </p:sp>
    </p:spTree>
    <p:extLst>
      <p:ext uri="{BB962C8B-B14F-4D97-AF65-F5344CB8AC3E}">
        <p14:creationId xmlns:p14="http://schemas.microsoft.com/office/powerpoint/2010/main" val="22431378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r>
              <a:rPr lang="en-US" dirty="0"/>
              <a:t>There’s one final trick that’s helpful when all or part of your network is FP16, which doesn’t necessarily involve FP32 conversions, but is still an important part of mixed precision training.</a:t>
            </a:r>
            <a:br>
              <a:rPr lang="en-US" dirty="0"/>
            </a:br>
            <a:r>
              <a:rPr lang="en-US" dirty="0"/>
              <a:t>Late in training when gradients are small in magnitude, FP16 gradients may underflow to zero.  Loss scaling is a simple trick that increases the magnitude of the gradients as they flow through the network, preserving them in the FP16 representable range.</a:t>
            </a:r>
            <a:br>
              <a:rPr lang="en-US" dirty="0"/>
            </a:br>
            <a:r>
              <a:rPr lang="en-US" dirty="0"/>
              <a:t>You can see the control flow above.</a:t>
            </a:r>
            <a:br>
              <a:rPr lang="en-US" dirty="0"/>
            </a:br>
            <a:r>
              <a:rPr lang="en-US" dirty="0"/>
              <a:t>You need to </a:t>
            </a:r>
            <a:r>
              <a:rPr lang="en-US" dirty="0" err="1"/>
              <a:t>unscale</a:t>
            </a:r>
            <a:r>
              <a:rPr lang="en-US" dirty="0"/>
              <a:t> the gradients before calling </a:t>
            </a:r>
            <a:r>
              <a:rPr lang="en-US" dirty="0" err="1"/>
              <a:t>optimizer.step</a:t>
            </a:r>
            <a:r>
              <a:rPr lang="en-US" dirty="0"/>
              <a:t>(), to be consistent with your learning rate.</a:t>
            </a:r>
            <a:br>
              <a:rPr lang="en-US" dirty="0"/>
            </a:br>
            <a:r>
              <a:rPr lang="en-US" dirty="0"/>
              <a:t>Because gradients are unscaled, the loss scale is orthogonal to the learning rate, and we find that using loss scaling or changing the loss scale does not require retuning other hyperparameters.</a:t>
            </a:r>
          </a:p>
          <a:p>
            <a:pPr marL="0" indent="0">
              <a:spcBef>
                <a:spcPts val="900"/>
              </a:spcBef>
              <a:spcAft>
                <a:spcPts val="900"/>
              </a:spcAft>
              <a:buNone/>
            </a:pPr>
            <a:endParaRPr lang="en-US" dirty="0"/>
          </a:p>
          <a:p>
            <a:pPr marL="0" indent="0">
              <a:spcBef>
                <a:spcPts val="900"/>
              </a:spcBef>
              <a:spcAft>
                <a:spcPts val="900"/>
              </a:spcAft>
              <a:buNone/>
            </a:pPr>
            <a:r>
              <a:rPr lang="en-US" dirty="0"/>
              <a:t>For GTC Add references slide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30</a:t>
            </a:fld>
            <a:endParaRPr lang="en-US" dirty="0"/>
          </a:p>
        </p:txBody>
      </p:sp>
    </p:spTree>
    <p:extLst>
      <p:ext uri="{BB962C8B-B14F-4D97-AF65-F5344CB8AC3E}">
        <p14:creationId xmlns:p14="http://schemas.microsoft.com/office/powerpoint/2010/main" val="26606930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r>
              <a:rPr lang="en-US" dirty="0"/>
              <a:t>There’s one final trick that’s helpful when all or part of your network is FP16, which doesn’t necessarily involve FP32 conversions, but is still an important part of mixed precision training.</a:t>
            </a:r>
            <a:br>
              <a:rPr lang="en-US" dirty="0"/>
            </a:br>
            <a:r>
              <a:rPr lang="en-US" dirty="0"/>
              <a:t>Late in training when gradients are small in magnitude, FP16 gradients may underflow to zero.  Loss scaling is a simple trick that increases the magnitude of the gradients as they flow through the network, preserving them in the FP16 representable range.</a:t>
            </a:r>
            <a:br>
              <a:rPr lang="en-US" dirty="0"/>
            </a:br>
            <a:r>
              <a:rPr lang="en-US" dirty="0"/>
              <a:t>You can see the control flow above.</a:t>
            </a:r>
            <a:br>
              <a:rPr lang="en-US" dirty="0"/>
            </a:br>
            <a:r>
              <a:rPr lang="en-US" dirty="0"/>
              <a:t>You need to </a:t>
            </a:r>
            <a:r>
              <a:rPr lang="en-US" dirty="0" err="1"/>
              <a:t>unscale</a:t>
            </a:r>
            <a:r>
              <a:rPr lang="en-US" dirty="0"/>
              <a:t> the gradients before calling </a:t>
            </a:r>
            <a:r>
              <a:rPr lang="en-US" dirty="0" err="1"/>
              <a:t>optimizer.step</a:t>
            </a:r>
            <a:r>
              <a:rPr lang="en-US" dirty="0"/>
              <a:t>(), to be consistent with your learning rate.</a:t>
            </a:r>
            <a:br>
              <a:rPr lang="en-US" dirty="0"/>
            </a:br>
            <a:r>
              <a:rPr lang="en-US" dirty="0"/>
              <a:t>Because gradients are unscaled, the loss scale is orthogonal to the learning rate, and we find that using loss scaling or changing the loss scale does not require retuning other hyperparameters.</a:t>
            </a:r>
          </a:p>
          <a:p>
            <a:pPr marL="0" indent="0">
              <a:spcBef>
                <a:spcPts val="900"/>
              </a:spcBef>
              <a:spcAft>
                <a:spcPts val="900"/>
              </a:spcAft>
              <a:buNone/>
            </a:pPr>
            <a:endParaRPr lang="en-US" dirty="0"/>
          </a:p>
          <a:p>
            <a:pPr marL="0" indent="0">
              <a:spcBef>
                <a:spcPts val="900"/>
              </a:spcBef>
              <a:spcAft>
                <a:spcPts val="900"/>
              </a:spcAft>
              <a:buNone/>
            </a:pPr>
            <a:r>
              <a:rPr lang="en-US" dirty="0"/>
              <a:t>For GTC Add references slide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31</a:t>
            </a:fld>
            <a:endParaRPr lang="en-US" dirty="0"/>
          </a:p>
        </p:txBody>
      </p:sp>
    </p:spTree>
    <p:extLst>
      <p:ext uri="{BB962C8B-B14F-4D97-AF65-F5344CB8AC3E}">
        <p14:creationId xmlns:p14="http://schemas.microsoft.com/office/powerpoint/2010/main" val="29918437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r>
              <a:rPr lang="en-US" dirty="0"/>
              <a:t>There’s one final trick that’s helpful when all or part of your network is FP16, which doesn’t necessarily involve FP32 conversions, but is still an important part of mixed precision training.</a:t>
            </a:r>
            <a:br>
              <a:rPr lang="en-US" dirty="0"/>
            </a:br>
            <a:r>
              <a:rPr lang="en-US" dirty="0"/>
              <a:t>Late in training when gradients are small in magnitude, FP16 gradients may underflow to zero.  Loss scaling is a simple trick that increases the magnitude of the gradients as they flow through the network, preserving them in the FP16 representable range.</a:t>
            </a:r>
            <a:br>
              <a:rPr lang="en-US" dirty="0"/>
            </a:br>
            <a:r>
              <a:rPr lang="en-US" dirty="0"/>
              <a:t>You can see the control flow above.</a:t>
            </a:r>
            <a:br>
              <a:rPr lang="en-US" dirty="0"/>
            </a:br>
            <a:r>
              <a:rPr lang="en-US" dirty="0"/>
              <a:t>You need to </a:t>
            </a:r>
            <a:r>
              <a:rPr lang="en-US" dirty="0" err="1"/>
              <a:t>unscale</a:t>
            </a:r>
            <a:r>
              <a:rPr lang="en-US" dirty="0"/>
              <a:t> the gradients before calling </a:t>
            </a:r>
            <a:r>
              <a:rPr lang="en-US" dirty="0" err="1"/>
              <a:t>optimizer.step</a:t>
            </a:r>
            <a:r>
              <a:rPr lang="en-US" dirty="0"/>
              <a:t>(), to be consistent with your learning rate.</a:t>
            </a:r>
            <a:br>
              <a:rPr lang="en-US" dirty="0"/>
            </a:br>
            <a:r>
              <a:rPr lang="en-US" dirty="0"/>
              <a:t>Because gradients are unscaled, the loss scale is orthogonal to the learning rate, and we find that using loss scaling or changing the loss scale does not require retuning other hyperparameters.</a:t>
            </a:r>
          </a:p>
          <a:p>
            <a:pPr marL="0" indent="0">
              <a:spcBef>
                <a:spcPts val="900"/>
              </a:spcBef>
              <a:spcAft>
                <a:spcPts val="900"/>
              </a:spcAft>
              <a:buNone/>
            </a:pPr>
            <a:endParaRPr lang="en-US" dirty="0"/>
          </a:p>
          <a:p>
            <a:pPr marL="0" indent="0">
              <a:spcBef>
                <a:spcPts val="900"/>
              </a:spcBef>
              <a:spcAft>
                <a:spcPts val="900"/>
              </a:spcAft>
              <a:buNone/>
            </a:pPr>
            <a:r>
              <a:rPr lang="en-US" dirty="0"/>
              <a:t>For GTC Add references slide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32</a:t>
            </a:fld>
            <a:endParaRPr lang="en-US" dirty="0"/>
          </a:p>
        </p:txBody>
      </p:sp>
    </p:spTree>
    <p:extLst>
      <p:ext uri="{BB962C8B-B14F-4D97-AF65-F5344CB8AC3E}">
        <p14:creationId xmlns:p14="http://schemas.microsoft.com/office/powerpoint/2010/main" val="20762718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3</a:t>
            </a:fld>
            <a:endParaRPr lang="en-US" dirty="0"/>
          </a:p>
        </p:txBody>
      </p:sp>
    </p:spTree>
    <p:extLst>
      <p:ext uri="{BB962C8B-B14F-4D97-AF65-F5344CB8AC3E}">
        <p14:creationId xmlns:p14="http://schemas.microsoft.com/office/powerpoint/2010/main" val="13816313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r>
              <a:rPr lang="en-US" dirty="0"/>
              <a:t>There’s one final trick that’s helpful when all or part of your network is FP16, which doesn’t necessarily involve FP32 conversions, but is still an important part of mixed precision training.</a:t>
            </a:r>
            <a:br>
              <a:rPr lang="en-US" dirty="0"/>
            </a:br>
            <a:r>
              <a:rPr lang="en-US" dirty="0"/>
              <a:t>Late in training when gradients are small in magnitude, FP16 gradients may underflow to zero.  Loss scaling is a simple trick that increases the magnitude of the gradients as they flow through the network, preserving them in the FP16 representable range.</a:t>
            </a:r>
            <a:br>
              <a:rPr lang="en-US" dirty="0"/>
            </a:br>
            <a:r>
              <a:rPr lang="en-US" dirty="0"/>
              <a:t>You can see the control flow above.</a:t>
            </a:r>
            <a:br>
              <a:rPr lang="en-US" dirty="0"/>
            </a:br>
            <a:r>
              <a:rPr lang="en-US" dirty="0"/>
              <a:t>You need to </a:t>
            </a:r>
            <a:r>
              <a:rPr lang="en-US" dirty="0" err="1"/>
              <a:t>unscale</a:t>
            </a:r>
            <a:r>
              <a:rPr lang="en-US" dirty="0"/>
              <a:t> the gradients before calling </a:t>
            </a:r>
            <a:r>
              <a:rPr lang="en-US" dirty="0" err="1"/>
              <a:t>optimizer.step</a:t>
            </a:r>
            <a:r>
              <a:rPr lang="en-US" dirty="0"/>
              <a:t>(), to be consistent with your learning rate.</a:t>
            </a:r>
            <a:br>
              <a:rPr lang="en-US" dirty="0"/>
            </a:br>
            <a:r>
              <a:rPr lang="en-US" dirty="0"/>
              <a:t>Because gradients are unscaled, the loss scale is orthogonal to the learning rate, and we find that using loss scaling or changing the loss scale does not require retuning other hyperparameters.</a:t>
            </a:r>
          </a:p>
          <a:p>
            <a:pPr marL="0" indent="0">
              <a:spcBef>
                <a:spcPts val="900"/>
              </a:spcBef>
              <a:spcAft>
                <a:spcPts val="900"/>
              </a:spcAft>
              <a:buNone/>
            </a:pPr>
            <a:endParaRPr lang="en-US" dirty="0"/>
          </a:p>
          <a:p>
            <a:pPr marL="0" indent="0">
              <a:spcBef>
                <a:spcPts val="900"/>
              </a:spcBef>
              <a:spcAft>
                <a:spcPts val="900"/>
              </a:spcAft>
              <a:buNone/>
            </a:pPr>
            <a:r>
              <a:rPr lang="en-US" dirty="0"/>
              <a:t>For GTC Add references slide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33</a:t>
            </a:fld>
            <a:endParaRPr lang="en-US" dirty="0"/>
          </a:p>
        </p:txBody>
      </p:sp>
    </p:spTree>
    <p:extLst>
      <p:ext uri="{BB962C8B-B14F-4D97-AF65-F5344CB8AC3E}">
        <p14:creationId xmlns:p14="http://schemas.microsoft.com/office/powerpoint/2010/main" val="15934911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cost, lots of potential benefit.  For retraining, once a baseline is established, you may discover that mixed precision receives the same accuracy in half the time or less.</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34</a:t>
            </a:fld>
            <a:endParaRPr lang="en-US" dirty="0"/>
          </a:p>
        </p:txBody>
      </p:sp>
    </p:spTree>
    <p:extLst>
      <p:ext uri="{BB962C8B-B14F-4D97-AF65-F5344CB8AC3E}">
        <p14:creationId xmlns:p14="http://schemas.microsoft.com/office/powerpoint/2010/main" val="5349291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35</a:t>
            </a:fld>
            <a:endParaRPr lang="en-US" dirty="0"/>
          </a:p>
        </p:txBody>
      </p:sp>
    </p:spTree>
    <p:extLst>
      <p:ext uri="{BB962C8B-B14F-4D97-AF65-F5344CB8AC3E}">
        <p14:creationId xmlns:p14="http://schemas.microsoft.com/office/powerpoint/2010/main" val="2850613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39</a:t>
            </a:fld>
            <a:endParaRPr lang="en-US" dirty="0"/>
          </a:p>
        </p:txBody>
      </p:sp>
    </p:spTree>
    <p:extLst>
      <p:ext uri="{BB962C8B-B14F-4D97-AF65-F5344CB8AC3E}">
        <p14:creationId xmlns:p14="http://schemas.microsoft.com/office/powerpoint/2010/main" val="60698313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40</a:t>
            </a:fld>
            <a:endParaRPr lang="en-US" dirty="0"/>
          </a:p>
        </p:txBody>
      </p:sp>
    </p:spTree>
    <p:extLst>
      <p:ext uri="{BB962C8B-B14F-4D97-AF65-F5344CB8AC3E}">
        <p14:creationId xmlns:p14="http://schemas.microsoft.com/office/powerpoint/2010/main" val="363184694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Reiterate:  You adhere to this simple API, there’s no cost to including Amp, and lots of potential benefit.</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42</a:t>
            </a:fld>
            <a:endParaRPr lang="en-US" dirty="0"/>
          </a:p>
        </p:txBody>
      </p:sp>
    </p:spTree>
    <p:extLst>
      <p:ext uri="{BB962C8B-B14F-4D97-AF65-F5344CB8AC3E}">
        <p14:creationId xmlns:p14="http://schemas.microsoft.com/office/powerpoint/2010/main" val="9695908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100" u="none" strike="noStrike" kern="1200" dirty="0">
              <a:solidFill>
                <a:schemeClr val="tx1"/>
              </a:solidFill>
              <a:effectLst/>
              <a:latin typeface="Trebuchet MS" pitchFamily="34" charset="0"/>
              <a:ea typeface="+mn-ea"/>
              <a:cs typeface="+mn-cs"/>
            </a:endParaRP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43</a:t>
            </a:fld>
            <a:endParaRPr lang="en-US" dirty="0"/>
          </a:p>
        </p:txBody>
      </p:sp>
    </p:spTree>
    <p:extLst>
      <p:ext uri="{BB962C8B-B14F-4D97-AF65-F5344CB8AC3E}">
        <p14:creationId xmlns:p14="http://schemas.microsoft.com/office/powerpoint/2010/main" val="40695613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44</a:t>
            </a:fld>
            <a:endParaRPr lang="en-US" dirty="0"/>
          </a:p>
        </p:txBody>
      </p:sp>
    </p:spTree>
    <p:extLst>
      <p:ext uri="{BB962C8B-B14F-4D97-AF65-F5344CB8AC3E}">
        <p14:creationId xmlns:p14="http://schemas.microsoft.com/office/powerpoint/2010/main" val="20607698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45</a:t>
            </a:fld>
            <a:endParaRPr lang="en-US" dirty="0"/>
          </a:p>
        </p:txBody>
      </p:sp>
    </p:spTree>
    <p:extLst>
      <p:ext uri="{BB962C8B-B14F-4D97-AF65-F5344CB8AC3E}">
        <p14:creationId xmlns:p14="http://schemas.microsoft.com/office/powerpoint/2010/main" val="227159516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100" u="none" strike="noStrike" kern="1200" dirty="0">
              <a:solidFill>
                <a:schemeClr val="tx1"/>
              </a:solidFill>
              <a:effectLst/>
              <a:latin typeface="Trebuchet MS" pitchFamily="34" charset="0"/>
              <a:ea typeface="+mn-ea"/>
              <a:cs typeface="+mn-cs"/>
            </a:endParaRP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48</a:t>
            </a:fld>
            <a:endParaRPr lang="en-US" dirty="0"/>
          </a:p>
        </p:txBody>
      </p:sp>
    </p:spTree>
    <p:extLst>
      <p:ext uri="{BB962C8B-B14F-4D97-AF65-F5344CB8AC3E}">
        <p14:creationId xmlns:p14="http://schemas.microsoft.com/office/powerpoint/2010/main" val="18003948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Introduce what is mixed precision training, some of the important theory and concepts behind it, and potential benefits.</a:t>
            </a:r>
          </a:p>
          <a:p>
            <a:br>
              <a:rPr lang="en-US" dirty="0"/>
            </a:br>
            <a:r>
              <a:rPr lang="en-US" dirty="0"/>
              <a:t>Then, I’ll describe this tools we’ve written to streamline the implementation of mixed precision in your own models.</a:t>
            </a:r>
          </a:p>
          <a:p>
            <a:endParaRPr lang="en-US" dirty="0"/>
          </a:p>
          <a:p>
            <a:r>
              <a:rPr lang="en-US" dirty="0"/>
              <a:t>I’ll close by giving some general guidelines on achieving best performance with Tensor Core GPUs.</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4</a:t>
            </a:fld>
            <a:endParaRPr lang="en-US" dirty="0"/>
          </a:p>
        </p:txBody>
      </p:sp>
    </p:spTree>
    <p:extLst>
      <p:ext uri="{BB962C8B-B14F-4D97-AF65-F5344CB8AC3E}">
        <p14:creationId xmlns:p14="http://schemas.microsoft.com/office/powerpoint/2010/main" val="171795871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49</a:t>
            </a:fld>
            <a:endParaRPr lang="en-US" dirty="0"/>
          </a:p>
        </p:txBody>
      </p:sp>
    </p:spTree>
    <p:extLst>
      <p:ext uri="{BB962C8B-B14F-4D97-AF65-F5344CB8AC3E}">
        <p14:creationId xmlns:p14="http://schemas.microsoft.com/office/powerpoint/2010/main" val="23250397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50</a:t>
            </a:fld>
            <a:endParaRPr lang="en-US" dirty="0"/>
          </a:p>
        </p:txBody>
      </p:sp>
    </p:spTree>
    <p:extLst>
      <p:ext uri="{BB962C8B-B14F-4D97-AF65-F5344CB8AC3E}">
        <p14:creationId xmlns:p14="http://schemas.microsoft.com/office/powerpoint/2010/main" val="2456089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Specify dynamic range.</a:t>
            </a:r>
            <a:br>
              <a:rPr lang="en-US" dirty="0"/>
            </a:br>
            <a:br>
              <a:rPr lang="en-US" dirty="0"/>
            </a:br>
            <a:r>
              <a:rPr lang="en-US" dirty="0"/>
              <a:t>Why use different datatypes in different places?</a:t>
            </a:r>
            <a:br>
              <a:rPr lang="en-US" dirty="0"/>
            </a:br>
            <a:r>
              <a:rPr lang="en-US" dirty="0"/>
              <a:t>Different precisions are best suited to different ops,</a:t>
            </a:r>
          </a:p>
          <a:p>
            <a:r>
              <a:rPr lang="en-US" dirty="0"/>
              <a:t>And there’s a benefit for doing the right ops in the right precision.</a:t>
            </a:r>
            <a:br>
              <a:rPr lang="en-US" dirty="0"/>
            </a:br>
            <a:r>
              <a:rPr lang="en-US" dirty="0"/>
              <a:t>Why/when would you use fp32</a:t>
            </a:r>
            <a:br>
              <a:rPr lang="en-US" dirty="0"/>
            </a:br>
            <a:r>
              <a:rPr lang="en-US" dirty="0"/>
              <a:t>  Example</a:t>
            </a:r>
            <a:br>
              <a:rPr lang="en-US" dirty="0"/>
            </a:br>
            <a:r>
              <a:rPr lang="en-US" dirty="0"/>
              <a:t>Why/when would you use fp16?</a:t>
            </a:r>
            <a:br>
              <a:rPr lang="en-US" dirty="0"/>
            </a:br>
            <a:r>
              <a:rPr lang="en-US" dirty="0"/>
              <a:t>  Faster training</a:t>
            </a:r>
            <a:br>
              <a:rPr lang="en-US" dirty="0"/>
            </a:br>
            <a:r>
              <a:rPr lang="en-US" dirty="0"/>
              <a:t>Int8</a:t>
            </a:r>
            <a:br>
              <a:rPr lang="en-US" dirty="0"/>
            </a:br>
            <a:r>
              <a:rPr lang="en-US" dirty="0"/>
              <a:t>  Fast inference with quantized models</a:t>
            </a:r>
          </a:p>
        </p:txBody>
      </p:sp>
      <p:sp>
        <p:nvSpPr>
          <p:cNvPr id="4" name="Slide Number Placeholder 3"/>
          <p:cNvSpPr>
            <a:spLocks noGrp="1"/>
          </p:cNvSpPr>
          <p:nvPr>
            <p:ph type="sldNum" sz="quarter" idx="5"/>
          </p:nvPr>
        </p:nvSpPr>
        <p:spPr/>
        <p:txBody>
          <a:bodyPr/>
          <a:lstStyle/>
          <a:p>
            <a:pPr>
              <a:defRPr/>
            </a:pPr>
            <a:fld id="{E02D639A-AF38-4D9A-897E-57859A70BDEB}" type="slidenum">
              <a:rPr lang="en-US" smtClean="0"/>
              <a:pPr>
                <a:defRPr/>
              </a:pPr>
              <a:t>6</a:t>
            </a:fld>
            <a:endParaRPr lang="en-US" dirty="0"/>
          </a:p>
        </p:txBody>
      </p:sp>
    </p:spTree>
    <p:extLst>
      <p:ext uri="{BB962C8B-B14F-4D97-AF65-F5344CB8AC3E}">
        <p14:creationId xmlns:p14="http://schemas.microsoft.com/office/powerpoint/2010/main" val="28161265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a:t>
            </a:fld>
            <a:endParaRPr lang="en-US" dirty="0"/>
          </a:p>
        </p:txBody>
      </p:sp>
    </p:spTree>
    <p:extLst>
      <p:ext uri="{BB962C8B-B14F-4D97-AF65-F5344CB8AC3E}">
        <p14:creationId xmlns:p14="http://schemas.microsoft.com/office/powerpoint/2010/main" val="345670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8</a:t>
            </a:fld>
            <a:endParaRPr lang="en-US" dirty="0"/>
          </a:p>
        </p:txBody>
      </p:sp>
    </p:spTree>
    <p:extLst>
      <p:ext uri="{BB962C8B-B14F-4D97-AF65-F5344CB8AC3E}">
        <p14:creationId xmlns:p14="http://schemas.microsoft.com/office/powerpoint/2010/main" val="3186374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9</a:t>
            </a:fld>
            <a:endParaRPr lang="en-US" dirty="0"/>
          </a:p>
        </p:txBody>
      </p:sp>
    </p:spTree>
    <p:extLst>
      <p:ext uri="{BB962C8B-B14F-4D97-AF65-F5344CB8AC3E}">
        <p14:creationId xmlns:p14="http://schemas.microsoft.com/office/powerpoint/2010/main" val="38303353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spcBef>
                <a:spcPts val="900"/>
              </a:spcBef>
              <a:spcAft>
                <a:spcPts val="900"/>
              </a:spcAft>
              <a:buNone/>
            </a:pPr>
            <a:r>
              <a:rPr lang="en-US" dirty="0"/>
              <a:t>Certain other ops internal to the network can also benefit from the wider precision of FP32.  </a:t>
            </a:r>
            <a:r>
              <a:rPr lang="en-US" dirty="0" err="1"/>
              <a:t>Batchnorm</a:t>
            </a:r>
            <a:r>
              <a:rPr lang="en-US" dirty="0"/>
              <a:t> is a good example, also </a:t>
            </a:r>
            <a:r>
              <a:rPr lang="en-US" dirty="0" err="1"/>
              <a:t>softmax</a:t>
            </a:r>
            <a:r>
              <a:rPr lang="en-US" dirty="0"/>
              <a:t>, exponentiation, logarithms, and reductions.</a:t>
            </a:r>
          </a:p>
          <a:p>
            <a:pPr marL="0" indent="0">
              <a:spcBef>
                <a:spcPts val="900"/>
              </a:spcBef>
              <a:spcAft>
                <a:spcPts val="900"/>
              </a:spcAft>
              <a:buNone/>
            </a:pPr>
            <a:r>
              <a:rPr lang="en-US" dirty="0"/>
              <a:t>Above is a simple example where a sum is shown to overflow in FP16 but easily captured by FP32.</a:t>
            </a:r>
            <a:br>
              <a:rPr lang="en-US" dirty="0"/>
            </a:br>
            <a:br>
              <a:rPr lang="en-US" dirty="0"/>
            </a:br>
            <a:r>
              <a:rPr lang="en-US" dirty="0"/>
              <a:t>For GTC:  </a:t>
            </a:r>
            <a:r>
              <a:rPr lang="en-US" dirty="0" err="1"/>
              <a:t>Batchnorm</a:t>
            </a:r>
            <a:r>
              <a:rPr lang="en-US" dirty="0"/>
              <a:t> example instead, showing precision loss instead of a hard inf</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10</a:t>
            </a:fld>
            <a:endParaRPr lang="en-US" dirty="0"/>
          </a:p>
        </p:txBody>
      </p:sp>
    </p:spTree>
    <p:extLst>
      <p:ext uri="{BB962C8B-B14F-4D97-AF65-F5344CB8AC3E}">
        <p14:creationId xmlns:p14="http://schemas.microsoft.com/office/powerpoint/2010/main" val="17140383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baseline="0">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293701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DEMO Placehold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5169473"/>
            <a:ext cx="9976104" cy="535531"/>
          </a:xfrm>
        </p:spPr>
        <p:txBody>
          <a:bodyPr anchor="ctr"/>
          <a:lstStyle>
            <a:lvl1pPr algn="l">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980743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Quote and Segu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0972800" cy="6172200"/>
          </a:xfrm>
          <a:prstGeom prst="rect">
            <a:avLst/>
          </a:prstGeom>
        </p:spPr>
      </p:pic>
    </p:spTree>
    <p:extLst>
      <p:ext uri="{BB962C8B-B14F-4D97-AF65-F5344CB8AC3E}">
        <p14:creationId xmlns:p14="http://schemas.microsoft.com/office/powerpoint/2010/main" val="30899194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Title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CA5CC12-DEA3-4F95-9B3E-8BEAB1F9B4BC}"/>
              </a:ext>
            </a:extLst>
          </p:cNvPr>
          <p:cNvPicPr>
            <a:picLocks noChangeAspect="1"/>
          </p:cNvPicPr>
          <p:nvPr userDrawn="1"/>
        </p:nvPicPr>
        <p:blipFill rotWithShape="1">
          <a:blip r:embed="rId2"/>
          <a:srcRect l="4242" t="4142"/>
          <a:stretch/>
        </p:blipFill>
        <p:spPr>
          <a:xfrm>
            <a:off x="0" y="0"/>
            <a:ext cx="10972800" cy="6172200"/>
          </a:xfrm>
          <a:prstGeom prst="rect">
            <a:avLst/>
          </a:prstGeom>
        </p:spPr>
      </p:pic>
      <p:sp>
        <p:nvSpPr>
          <p:cNvPr id="5" name="Rectangle 4">
            <a:extLst>
              <a:ext uri="{FF2B5EF4-FFF2-40B4-BE49-F238E27FC236}">
                <a16:creationId xmlns:a16="http://schemas.microsoft.com/office/drawing/2014/main" id="{519D74A5-C253-43F0-8AE3-D9F5210B3DBC}"/>
              </a:ext>
            </a:extLst>
          </p:cNvPr>
          <p:cNvSpPr/>
          <p:nvPr userDrawn="1"/>
        </p:nvSpPr>
        <p:spPr>
          <a:xfrm>
            <a:off x="0" y="0"/>
            <a:ext cx="10972800" cy="6172200"/>
          </a:xfrm>
          <a:prstGeom prst="rect">
            <a:avLst/>
          </a:prstGeom>
          <a:gradFill>
            <a:gsLst>
              <a:gs pos="0">
                <a:schemeClr val="bg1">
                  <a:alpha val="0"/>
                </a:schemeClr>
              </a:gs>
              <a:gs pos="100000">
                <a:schemeClr val="bg1">
                  <a:alpha val="4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4"/>
          <p:cNvSpPr>
            <a:spLocks noGrp="1" noChangeArrowheads="1"/>
          </p:cNvSpPr>
          <p:nvPr userDrawn="1">
            <p:ph type="subTitle" idx="1"/>
          </p:nvPr>
        </p:nvSpPr>
        <p:spPr>
          <a:xfrm>
            <a:off x="481661" y="5353031"/>
            <a:ext cx="9526126" cy="341632"/>
          </a:xfrm>
        </p:spPr>
        <p:txBody>
          <a:bodyPr wrap="square" anchor="t">
            <a:spAutoFit/>
          </a:bodyPr>
          <a:lstStyle>
            <a:lvl1pPr marL="0" indent="0" algn="l">
              <a:lnSpc>
                <a:spcPct val="90000"/>
              </a:lnSpc>
              <a:spcBef>
                <a:spcPts val="600"/>
              </a:spcBef>
              <a:spcAft>
                <a:spcPts val="300"/>
              </a:spcAft>
              <a:buFontTx/>
              <a:buNone/>
              <a:defRPr sz="1800" b="0">
                <a:solidFill>
                  <a:schemeClr val="tx1"/>
                </a:solidFill>
                <a:latin typeface="Trebuchet MS"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81661" y="4405220"/>
            <a:ext cx="9568425" cy="982855"/>
          </a:xfrm>
        </p:spPr>
        <p:txBody>
          <a:bodyPr anchor="b">
            <a:noAutofit/>
          </a:bodyPr>
          <a:lstStyle>
            <a:lvl1pPr algn="l">
              <a:lnSpc>
                <a:spcPct val="90000"/>
              </a:lnSpc>
              <a:spcBef>
                <a:spcPts val="0"/>
              </a:spcBef>
              <a:defRPr sz="4600" b="1" cap="all" baseline="0">
                <a:solidFill>
                  <a:schemeClr val="tx1"/>
                </a:solidFill>
                <a:effectLst>
                  <a:outerShdw blurRad="114300" dist="50800" dir="2700000" sx="108000" sy="108000" algn="tl">
                    <a:srgbClr val="000000">
                      <a:alpha val="69000"/>
                    </a:srgbClr>
                  </a:outerShdw>
                </a:effectLst>
                <a:latin typeface="Trebuchet MS" panose="020B0603020202020204" pitchFamily="34" charset="0"/>
              </a:defRPr>
            </a:lvl1pPr>
          </a:lstStyle>
          <a:p>
            <a:r>
              <a:rPr lang="en-US" dirty="0"/>
              <a:t>CLICK TO EDIT MASTER TITLE STYLE</a:t>
            </a:r>
          </a:p>
        </p:txBody>
      </p:sp>
      <p:pic>
        <p:nvPicPr>
          <p:cNvPr id="9" name="Picture 8">
            <a:extLst>
              <a:ext uri="{FF2B5EF4-FFF2-40B4-BE49-F238E27FC236}">
                <a16:creationId xmlns:a16="http://schemas.microsoft.com/office/drawing/2014/main" id="{BC3E6B0E-0ADE-4545-99DE-33F243C9116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47273" y="3219565"/>
            <a:ext cx="2199959" cy="474500"/>
          </a:xfrm>
          <a:prstGeom prst="rect">
            <a:avLst/>
          </a:prstGeom>
        </p:spPr>
      </p:pic>
    </p:spTree>
    <p:extLst>
      <p:ext uri="{BB962C8B-B14F-4D97-AF65-F5344CB8AC3E}">
        <p14:creationId xmlns:p14="http://schemas.microsoft.com/office/powerpoint/2010/main" val="21449145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ransition / Segu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D27C490-0632-45F9-8994-CF7C006FC33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flipH="1">
            <a:off x="0" y="0"/>
            <a:ext cx="10972800" cy="6172200"/>
          </a:xfrm>
          <a:prstGeom prst="rect">
            <a:avLst/>
          </a:prstGeom>
        </p:spPr>
      </p:pic>
      <p:sp>
        <p:nvSpPr>
          <p:cNvPr id="9" name="Rectangle 8">
            <a:extLst>
              <a:ext uri="{FF2B5EF4-FFF2-40B4-BE49-F238E27FC236}">
                <a16:creationId xmlns:a16="http://schemas.microsoft.com/office/drawing/2014/main" id="{C2D03C3D-6CAA-444D-B523-AEA8C51BB3D3}"/>
              </a:ext>
            </a:extLst>
          </p:cNvPr>
          <p:cNvSpPr/>
          <p:nvPr userDrawn="1"/>
        </p:nvSpPr>
        <p:spPr>
          <a:xfrm>
            <a:off x="0" y="0"/>
            <a:ext cx="10972800" cy="6172200"/>
          </a:xfrm>
          <a:prstGeom prst="rect">
            <a:avLst/>
          </a:prstGeom>
          <a:gradFill>
            <a:gsLst>
              <a:gs pos="24000">
                <a:schemeClr val="bg1">
                  <a:alpha val="0"/>
                </a:schemeClr>
              </a:gs>
              <a:gs pos="100000">
                <a:schemeClr val="bg1"/>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080088" y="4127421"/>
            <a:ext cx="6107187" cy="1373939"/>
          </a:xfrm>
        </p:spPr>
        <p:txBody>
          <a:bodyPr anchor="b"/>
          <a:lstStyle>
            <a:lvl1pPr algn="r">
              <a:defRPr sz="46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156469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Closing Slid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CA5CC12-DEA3-4F95-9B3E-8BEAB1F9B4BC}"/>
              </a:ext>
            </a:extLst>
          </p:cNvPr>
          <p:cNvPicPr>
            <a:picLocks noChangeAspect="1"/>
          </p:cNvPicPr>
          <p:nvPr userDrawn="1"/>
        </p:nvPicPr>
        <p:blipFill rotWithShape="1">
          <a:blip r:embed="rId2"/>
          <a:srcRect l="4242" t="4142"/>
          <a:stretch/>
        </p:blipFill>
        <p:spPr>
          <a:xfrm>
            <a:off x="0" y="0"/>
            <a:ext cx="10972800" cy="6172200"/>
          </a:xfrm>
          <a:prstGeom prst="rect">
            <a:avLst/>
          </a:prstGeom>
        </p:spPr>
      </p:pic>
      <p:sp>
        <p:nvSpPr>
          <p:cNvPr id="5" name="Rectangle 4">
            <a:extLst>
              <a:ext uri="{FF2B5EF4-FFF2-40B4-BE49-F238E27FC236}">
                <a16:creationId xmlns:a16="http://schemas.microsoft.com/office/drawing/2014/main" id="{519D74A5-C253-43F0-8AE3-D9F5210B3DBC}"/>
              </a:ext>
            </a:extLst>
          </p:cNvPr>
          <p:cNvSpPr/>
          <p:nvPr userDrawn="1"/>
        </p:nvSpPr>
        <p:spPr>
          <a:xfrm>
            <a:off x="0" y="0"/>
            <a:ext cx="10972800" cy="6172200"/>
          </a:xfrm>
          <a:prstGeom prst="rect">
            <a:avLst/>
          </a:prstGeom>
          <a:gradFill>
            <a:gsLst>
              <a:gs pos="0">
                <a:schemeClr val="bg1">
                  <a:alpha val="0"/>
                </a:schemeClr>
              </a:gs>
              <a:gs pos="100000">
                <a:schemeClr val="bg1">
                  <a:alpha val="49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72595" y="4747221"/>
            <a:ext cx="3456745" cy="745571"/>
          </a:xfrm>
          <a:prstGeom prst="rect">
            <a:avLst/>
          </a:prstGeom>
        </p:spPr>
      </p:pic>
    </p:spTree>
    <p:extLst>
      <p:ext uri="{BB962C8B-B14F-4D97-AF65-F5344CB8AC3E}">
        <p14:creationId xmlns:p14="http://schemas.microsoft.com/office/powerpoint/2010/main" val="21726573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Agenda">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9B484E9-CEC5-4DE8-8C3D-DD4FB334C6F5}"/>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b="-2"/>
          <a:stretch/>
        </p:blipFill>
        <p:spPr>
          <a:xfrm>
            <a:off x="0" y="1"/>
            <a:ext cx="3583957" cy="6172198"/>
          </a:xfrm>
          <a:prstGeom prst="rect">
            <a:avLst/>
          </a:prstGeom>
        </p:spPr>
      </p:pic>
      <p:cxnSp>
        <p:nvCxnSpPr>
          <p:cNvPr id="8" name="Straight Connector 7">
            <a:extLst>
              <a:ext uri="{FF2B5EF4-FFF2-40B4-BE49-F238E27FC236}">
                <a16:creationId xmlns:a16="http://schemas.microsoft.com/office/drawing/2014/main" id="{C4CF03B8-634B-43D5-898B-BE804AF1DFE6}"/>
              </a:ext>
            </a:extLst>
          </p:cNvPr>
          <p:cNvCxnSpPr>
            <a:cxnSpLocks/>
          </p:cNvCxnSpPr>
          <p:nvPr/>
        </p:nvCxnSpPr>
        <p:spPr>
          <a:xfrm>
            <a:off x="3583957" y="-1"/>
            <a:ext cx="0" cy="6172200"/>
          </a:xfrm>
          <a:prstGeom prst="line">
            <a:avLst/>
          </a:prstGeom>
          <a:ln w="63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41881" y="2381806"/>
            <a:ext cx="2700194" cy="1408589"/>
          </a:xfrm>
        </p:spPr>
        <p:txBody>
          <a:bodyPr anchor="ctr"/>
          <a:lstStyle>
            <a:lvl1pPr algn="ctr">
              <a:defRPr sz="36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4063445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with CONFIDENTIAL">
    <p:spTree>
      <p:nvGrpSpPr>
        <p:cNvPr id="1" name=""/>
        <p:cNvGrpSpPr/>
        <p:nvPr/>
      </p:nvGrpSpPr>
      <p:grpSpPr>
        <a:xfrm>
          <a:off x="0" y="0"/>
          <a:ext cx="0" cy="0"/>
          <a:chOff x="0" y="0"/>
          <a:chExt cx="0" cy="0"/>
        </a:xfrm>
      </p:grpSpPr>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6750" y="2103035"/>
            <a:ext cx="9948672" cy="3718925"/>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6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7" name="Rectangle 6"/>
          <p:cNvSpPr/>
          <p:nvPr userDrawn="1"/>
        </p:nvSpPr>
        <p:spPr>
          <a:xfrm>
            <a:off x="7049729" y="5781717"/>
            <a:ext cx="2762866" cy="248142"/>
          </a:xfrm>
          <a:prstGeom prst="rect">
            <a:avLst/>
          </a:prstGeom>
          <a:noFill/>
          <a:ln w="25400" cap="flat" cmpd="sng" algn="ctr">
            <a:noFill/>
            <a:prstDash val="solid"/>
          </a:ln>
          <a:effectLst/>
        </p:spPr>
        <p:txBody>
          <a:bodyPr rtlCol="0" anchor="b"/>
          <a:lstStyle/>
          <a:p>
            <a:pPr marL="0" marR="0" lvl="0" indent="0" algn="r" defTabSz="457200" eaLnBrk="1" fontAlgn="auto" latinLnBrk="0" hangingPunct="1">
              <a:lnSpc>
                <a:spcPct val="90000"/>
              </a:lnSpc>
              <a:spcBef>
                <a:spcPts val="0"/>
              </a:spcBef>
              <a:spcAft>
                <a:spcPts val="0"/>
              </a:spcAft>
              <a:buClrTx/>
              <a:buSzTx/>
              <a:buFontTx/>
              <a:buNone/>
              <a:tabLst/>
              <a:defRPr/>
            </a:pPr>
            <a:r>
              <a:rPr lang="en-US" sz="800" b="1" i="0" kern="0" dirty="0">
                <a:solidFill>
                  <a:schemeClr val="bg1"/>
                </a:solidFill>
                <a:latin typeface="Trebuchet MS"/>
              </a:rPr>
              <a:t>NVIDIA CONFIDENTIAL. DO NOT DISTRIBUTE.</a:t>
            </a:r>
          </a:p>
        </p:txBody>
      </p:sp>
    </p:spTree>
    <p:extLst>
      <p:ext uri="{BB962C8B-B14F-4D97-AF65-F5344CB8AC3E}">
        <p14:creationId xmlns:p14="http://schemas.microsoft.com/office/powerpoint/2010/main" val="36919205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and Content - NO LOGO &amp; PAGE NUMBER">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9948672"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9922111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33526"/>
            <a:ext cx="5922117" cy="618631"/>
          </a:xfrm>
        </p:spPr>
        <p:txBody>
          <a:bodyPr/>
          <a:lstStyle>
            <a:lvl1pPr algn="l">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303666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661226"/>
            <a:ext cx="9976104" cy="590931"/>
          </a:xfrm>
        </p:spPr>
        <p:txBody>
          <a:bodyPr/>
          <a:lstStyle>
            <a:lvl1pPr algn="ct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56630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ransition - Green">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790635"/>
            <a:ext cx="9976104" cy="590931"/>
          </a:xfrm>
        </p:spPr>
        <p:txBody>
          <a:bodyPr anchor="ctr"/>
          <a:lstStyle>
            <a:lvl1pPr algn="ct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1751105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title, and 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98348" y="654352"/>
            <a:ext cx="9976104" cy="590931"/>
          </a:xfrm>
        </p:spPr>
        <p:txBody>
          <a:bodyPr/>
          <a:lstStyle>
            <a:lvl1pPr algn="ctr">
              <a:defRPr>
                <a:solidFill>
                  <a:schemeClr val="bg1"/>
                </a:solidFill>
              </a:defRPr>
            </a:lvl1pPr>
          </a:lstStyle>
          <a:p>
            <a:r>
              <a:rPr lang="en-US" dirty="0"/>
              <a:t>Click to edit Master title style</a:t>
            </a:r>
          </a:p>
        </p:txBody>
      </p:sp>
      <p:sp>
        <p:nvSpPr>
          <p:cNvPr id="3" name="Content Placeholder 2"/>
          <p:cNvSpPr>
            <a:spLocks noGrp="1"/>
          </p:cNvSpPr>
          <p:nvPr>
            <p:ph sz="half" idx="1"/>
          </p:nvPr>
        </p:nvSpPr>
        <p:spPr>
          <a:xfrm>
            <a:off x="498348" y="2111661"/>
            <a:ext cx="4945063"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p:txBody>
      </p:sp>
      <p:sp>
        <p:nvSpPr>
          <p:cNvPr id="4" name="Content Placeholder 3"/>
          <p:cNvSpPr>
            <a:spLocks noGrp="1"/>
          </p:cNvSpPr>
          <p:nvPr>
            <p:ph sz="half" idx="2"/>
          </p:nvPr>
        </p:nvSpPr>
        <p:spPr>
          <a:xfrm>
            <a:off x="5529390" y="2111661"/>
            <a:ext cx="4945062" cy="3693521"/>
          </a:xfrm>
        </p:spPr>
        <p:txBody>
          <a:bodyPr/>
          <a:lstStyle>
            <a:lvl1pPr marL="231775" indent="-231775">
              <a:buSzPct val="100000"/>
              <a:buFontTx/>
              <a:buBlip>
                <a:blip r:embed="rId2"/>
              </a:buBlip>
              <a:defRPr sz="2400" b="0">
                <a:solidFill>
                  <a:schemeClr val="bg1"/>
                </a:solidFill>
              </a:defRPr>
            </a:lvl1pPr>
            <a:lvl2pPr marL="803275" indent="-231775">
              <a:buSzPct val="100000"/>
              <a:buFontTx/>
              <a:buBlip>
                <a:blip r:embed="rId2"/>
              </a:buBlip>
              <a:defRPr sz="2000" b="0">
                <a:solidFill>
                  <a:schemeClr val="bg1"/>
                </a:solidFill>
              </a:defRPr>
            </a:lvl2pPr>
            <a:lvl3pPr marL="1255713" indent="-166688">
              <a:buSzPct val="100000"/>
              <a:buFontTx/>
              <a:buBlip>
                <a:blip r:embed="rId2"/>
              </a:buBlip>
              <a:defRPr sz="1800" b="0">
                <a:solidFill>
                  <a:schemeClr val="bg1"/>
                </a:solidFill>
              </a:defRPr>
            </a:lvl3pPr>
            <a:lvl4pPr marL="1774825" indent="-228600">
              <a:buFont typeface="Wingdings" panose="05000000000000000000" pitchFamily="2" charset="2"/>
              <a:buChar char="§"/>
              <a:defRPr sz="1800" b="0">
                <a:solidFill>
                  <a:schemeClr val="tx1"/>
                </a:solidFill>
              </a:defRPr>
            </a:lvl4pPr>
            <a:lvl5pPr marL="2117725" indent="-228600">
              <a:buFont typeface="Wingdings" panose="05000000000000000000" pitchFamily="2" charset="2"/>
              <a:buChar char="§"/>
              <a:defRPr sz="1800" b="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98348" y="1180568"/>
            <a:ext cx="9976104" cy="525463"/>
          </a:xfrm>
        </p:spPr>
        <p:txBody>
          <a:bodyPr/>
          <a:lstStyle>
            <a:lvl1pPr marL="0" indent="0" algn="ctr">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20809710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Video">
    <p:spTree>
      <p:nvGrpSpPr>
        <p:cNvPr id="1" name=""/>
        <p:cNvGrpSpPr/>
        <p:nvPr/>
      </p:nvGrpSpPr>
      <p:grpSpPr>
        <a:xfrm>
          <a:off x="0" y="0"/>
          <a:ext cx="0" cy="0"/>
          <a:chOff x="0" y="0"/>
          <a:chExt cx="0" cy="0"/>
        </a:xfrm>
      </p:grpSpPr>
      <p:sp>
        <p:nvSpPr>
          <p:cNvPr id="4" name="Rectangle 3"/>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553497" y="5352631"/>
            <a:ext cx="7865806" cy="369332"/>
          </a:xfrm>
        </p:spPr>
        <p:txBody>
          <a:bodyPr anchor="b"/>
          <a:lstStyle>
            <a:lvl1pPr algn="l">
              <a:defRPr sz="2000">
                <a:solidFill>
                  <a:schemeClr val="bg1"/>
                </a:solidFill>
              </a:defRPr>
            </a:lvl1pPr>
          </a:lstStyle>
          <a:p>
            <a:r>
              <a:rPr lang="en-US" dirty="0"/>
              <a:t>Click to edit Master title style</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13271" y="5142126"/>
            <a:ext cx="7546258" cy="104086"/>
          </a:xfrm>
          <a:prstGeom prst="rect">
            <a:avLst/>
          </a:prstGeom>
        </p:spPr>
      </p:pic>
    </p:spTree>
    <p:extLst>
      <p:ext uri="{BB962C8B-B14F-4D97-AF65-F5344CB8AC3E}">
        <p14:creationId xmlns:p14="http://schemas.microsoft.com/office/powerpoint/2010/main" val="4000358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Rectangle 2"/>
          <p:cNvSpPr/>
          <p:nvPr userDrawn="1"/>
        </p:nvSpPr>
        <p:spPr>
          <a:xfrm>
            <a:off x="0" y="0"/>
            <a:ext cx="10972800" cy="6172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9882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99743"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517402" y="200236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896" r:id="rId1"/>
    <p:sldLayoutId id="2147483971" r:id="rId2"/>
    <p:sldLayoutId id="2147483917" r:id="rId3"/>
    <p:sldLayoutId id="2147483969" r:id="rId4"/>
    <p:sldLayoutId id="2147483919" r:id="rId5"/>
    <p:sldLayoutId id="2147483954" r:id="rId6"/>
    <p:sldLayoutId id="2147483897" r:id="rId7"/>
    <p:sldLayoutId id="2147483898" r:id="rId8"/>
    <p:sldLayoutId id="2147483926" r:id="rId9"/>
    <p:sldLayoutId id="2147483899" r:id="rId10"/>
    <p:sldLayoutId id="2147483901" r:id="rId11"/>
    <p:sldLayoutId id="2147483997" r:id="rId12"/>
    <p:sldLayoutId id="2147483998" r:id="rId13"/>
    <p:sldLayoutId id="2147483999" r:id="rId14"/>
    <p:sldLayoutId id="2147484000" r:id="rId15"/>
  </p:sldLayoutIdLst>
  <p:hf hdr="0" ftr="0" dt="0"/>
  <p:txStyles>
    <p:titleStyle>
      <a:lvl1pPr algn="ctr" rtl="0" fontAlgn="base">
        <a:lnSpc>
          <a:spcPct val="90000"/>
        </a:lnSpc>
        <a:spcBef>
          <a:spcPct val="0"/>
        </a:spcBef>
        <a:spcAft>
          <a:spcPct val="0"/>
        </a:spcAft>
        <a:defRPr sz="3600" b="1" cap="all" baseline="0">
          <a:solidFill>
            <a:schemeClr val="bg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NVIDIA/sentiment-discovery"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NVIDIA/sentiment-discovery"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NVIDIA/sentiment-discovery"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NVIDIA/apex/tree/master/examples/imagenet"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chart" Target="../charts/char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nvidia/apex"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nvidia.github.io/apex/"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nvidia/apex" TargetMode="External"/><Relationship Id="rId2" Type="http://schemas.openxmlformats.org/officeDocument/2006/relationships/notesSlide" Target="../notesSlides/notesSlide36.xml"/><Relationship Id="rId1" Type="http://schemas.openxmlformats.org/officeDocument/2006/relationships/slideLayout" Target="../slideLayouts/slideLayout15.xml"/><Relationship Id="rId4" Type="http://schemas.openxmlformats.org/officeDocument/2006/relationships/hyperlink" Target="https://nvidia.github.io/apex/"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hyperlink" Target="https://discuss.pytorch.org/t/what-does-torch-backends-cudnn-benchmark-do/5936/3" TargetMode="Externa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1"/>
          <p:cNvSpPr>
            <a:spLocks noGrp="1"/>
          </p:cNvSpPr>
          <p:nvPr>
            <p:ph type="subTitle" idx="1"/>
          </p:nvPr>
        </p:nvSpPr>
        <p:spPr/>
        <p:txBody>
          <a:bodyPr/>
          <a:lstStyle/>
          <a:p>
            <a:r>
              <a:rPr lang="en-US" dirty="0"/>
              <a:t>Michael Carilli and Michael Ruberry, 3/20/2019</a:t>
            </a:r>
          </a:p>
        </p:txBody>
      </p:sp>
      <p:sp>
        <p:nvSpPr>
          <p:cNvPr id="5" name="Title 10"/>
          <p:cNvSpPr>
            <a:spLocks noGrp="1"/>
          </p:cNvSpPr>
          <p:nvPr>
            <p:ph type="title"/>
          </p:nvPr>
        </p:nvSpPr>
        <p:spPr/>
        <p:txBody>
          <a:bodyPr/>
          <a:lstStyle/>
          <a:p>
            <a:r>
              <a:rPr lang="en-US" dirty="0"/>
              <a:t>Automatic mixed precision </a:t>
            </a:r>
            <a:br>
              <a:rPr lang="en-US" dirty="0"/>
            </a:br>
            <a:r>
              <a:rPr lang="en-US" dirty="0"/>
              <a:t>in </a:t>
            </a:r>
            <a:r>
              <a:rPr lang="en-US" dirty="0" err="1"/>
              <a:t>pytorch</a:t>
            </a:r>
            <a:endParaRPr lang="en-US" dirty="0"/>
          </a:p>
        </p:txBody>
      </p:sp>
    </p:spTree>
    <p:extLst>
      <p:ext uri="{BB962C8B-B14F-4D97-AF65-F5344CB8AC3E}">
        <p14:creationId xmlns:p14="http://schemas.microsoft.com/office/powerpoint/2010/main" val="31167700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6" y="658368"/>
            <a:ext cx="9976104" cy="590931"/>
          </a:xfrm>
        </p:spPr>
        <p:txBody>
          <a:bodyPr/>
          <a:lstStyle/>
          <a:p>
            <a:r>
              <a:rPr lang="en-US" dirty="0"/>
              <a:t>Maximizing model performance</a:t>
            </a:r>
            <a:endParaRPr lang="en-US" dirty="0">
              <a:solidFill>
                <a:schemeClr val="tx1"/>
              </a:solidFill>
            </a:endParaRPr>
          </a:p>
        </p:txBody>
      </p:sp>
      <p:sp>
        <p:nvSpPr>
          <p:cNvPr id="8" name="Text Placeholder 3">
            <a:extLst>
              <a:ext uri="{FF2B5EF4-FFF2-40B4-BE49-F238E27FC236}">
                <a16:creationId xmlns:a16="http://schemas.microsoft.com/office/drawing/2014/main" id="{434C3F55-0F23-482F-A95E-0479901C34F1}"/>
              </a:ext>
            </a:extLst>
          </p:cNvPr>
          <p:cNvSpPr txBox="1">
            <a:spLocks/>
          </p:cNvSpPr>
          <p:nvPr/>
        </p:nvSpPr>
        <p:spPr bwMode="auto">
          <a:xfrm>
            <a:off x="1228321" y="1426464"/>
            <a:ext cx="8516158"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Certain ops require FP32 dynamic range.</a:t>
            </a:r>
          </a:p>
        </p:txBody>
      </p:sp>
      <p:sp>
        <p:nvSpPr>
          <p:cNvPr id="20" name="Rectangle 19">
            <a:extLst>
              <a:ext uri="{FF2B5EF4-FFF2-40B4-BE49-F238E27FC236}">
                <a16:creationId xmlns:a16="http://schemas.microsoft.com/office/drawing/2014/main" id="{0550718F-2B55-4CF5-8DE4-A9D4E56AE0EF}"/>
              </a:ext>
            </a:extLst>
          </p:cNvPr>
          <p:cNvSpPr/>
          <p:nvPr/>
        </p:nvSpPr>
        <p:spPr>
          <a:xfrm>
            <a:off x="1415752" y="4191794"/>
            <a:ext cx="6340511" cy="1015663"/>
          </a:xfrm>
          <a:prstGeom prst="rect">
            <a:avLst/>
          </a:prstGeom>
        </p:spPr>
        <p:txBody>
          <a:bodyPr wrap="square" anchor="t">
            <a:spAutoFit/>
          </a:bodyPr>
          <a:lstStyle/>
          <a:p>
            <a:r>
              <a:rPr lang="en-US" sz="2000" b="1" dirty="0">
                <a:solidFill>
                  <a:srgbClr val="000000"/>
                </a:solidFill>
                <a:latin typeface="Courier New"/>
                <a:cs typeface="Courier New"/>
              </a:rPr>
              <a:t>b = </a:t>
            </a:r>
            <a:r>
              <a:rPr lang="en-US" sz="2000" b="1" dirty="0" err="1">
                <a:solidFill>
                  <a:srgbClr val="000000"/>
                </a:solidFill>
                <a:latin typeface="Courier New"/>
                <a:cs typeface="Courier New"/>
              </a:rPr>
              <a:t>torch.cuda.</a:t>
            </a:r>
            <a:r>
              <a:rPr lang="en-US" sz="2000" b="1" dirty="0" err="1">
                <a:solidFill>
                  <a:schemeClr val="accent1"/>
                </a:solidFill>
                <a:latin typeface="Courier New"/>
                <a:cs typeface="Courier New"/>
              </a:rPr>
              <a:t>Float</a:t>
            </a:r>
            <a:r>
              <a:rPr lang="en-US" sz="2000" b="1" dirty="0" err="1">
                <a:solidFill>
                  <a:srgbClr val="000000"/>
                </a:solidFill>
                <a:latin typeface="Courier New"/>
                <a:cs typeface="Courier New"/>
              </a:rPr>
              <a:t>Tensor</a:t>
            </a:r>
            <a:r>
              <a:rPr lang="en-US" sz="2000" b="1" dirty="0">
                <a:solidFill>
                  <a:srgbClr val="000000"/>
                </a:solidFill>
                <a:latin typeface="Courier New"/>
                <a:cs typeface="Courier New"/>
              </a:rPr>
              <a:t>(</a:t>
            </a:r>
            <a:r>
              <a:rPr lang="en-US" sz="2000" b="1" dirty="0">
                <a:solidFill>
                  <a:srgbClr val="FF00FF"/>
                </a:solidFill>
                <a:latin typeface="Courier New" panose="02070309020205020404" pitchFamily="49" charset="0"/>
                <a:cs typeface="Courier New"/>
              </a:rPr>
              <a:t>4096</a:t>
            </a:r>
            <a:r>
              <a:rPr lang="en-US" sz="2000" b="1" dirty="0">
                <a:solidFill>
                  <a:srgbClr val="000000"/>
                </a:solidFill>
                <a:latin typeface="Courier New"/>
                <a:cs typeface="Courier New"/>
              </a:rPr>
              <a:t>)</a:t>
            </a:r>
            <a:br>
              <a:rPr lang="en-US" sz="2000" b="1" dirty="0">
                <a:solidFill>
                  <a:srgbClr val="000000"/>
                </a:solidFill>
                <a:latin typeface="Courier New"/>
                <a:cs typeface="Courier New"/>
              </a:rPr>
            </a:br>
            <a:r>
              <a:rPr lang="en-US" sz="2000" b="1" dirty="0" err="1">
                <a:solidFill>
                  <a:srgbClr val="000000"/>
                </a:solidFill>
                <a:latin typeface="Courier New"/>
                <a:cs typeface="Courier New"/>
              </a:rPr>
              <a:t>b.fill</a:t>
            </a:r>
            <a:r>
              <a:rPr lang="en-US" sz="2000" b="1" dirty="0">
                <a:solidFill>
                  <a:srgbClr val="000000"/>
                </a:solidFill>
                <a:latin typeface="Courier New"/>
                <a:cs typeface="Courier New"/>
              </a:rPr>
              <a:t>_(</a:t>
            </a:r>
            <a:r>
              <a:rPr lang="en-US" sz="2000" b="1" dirty="0">
                <a:solidFill>
                  <a:srgbClr val="FF00FF"/>
                </a:solidFill>
                <a:latin typeface="Courier New" panose="02070309020205020404" pitchFamily="49" charset="0"/>
                <a:cs typeface="Courier New"/>
              </a:rPr>
              <a:t>16</a:t>
            </a:r>
            <a:r>
              <a:rPr lang="en-US" sz="2000" b="1" dirty="0">
                <a:solidFill>
                  <a:srgbClr val="000000"/>
                </a:solidFill>
                <a:latin typeface="Courier New"/>
                <a:cs typeface="Courier New"/>
              </a:rPr>
              <a:t>.</a:t>
            </a:r>
            <a:r>
              <a:rPr lang="en-US" sz="2000" b="1" dirty="0">
                <a:solidFill>
                  <a:srgbClr val="FF00FF"/>
                </a:solidFill>
                <a:latin typeface="Courier New" panose="02070309020205020404" pitchFamily="49" charset="0"/>
                <a:ea typeface="Times New Roman" panose="02020603050405020304" pitchFamily="18" charset="0"/>
              </a:rPr>
              <a:t>0</a:t>
            </a:r>
            <a:r>
              <a:rPr lang="en-US" sz="2000" b="1" dirty="0">
                <a:solidFill>
                  <a:srgbClr val="000000"/>
                </a:solidFill>
                <a:latin typeface="Courier New"/>
                <a:cs typeface="Courier New"/>
              </a:rPr>
              <a:t>)</a:t>
            </a:r>
          </a:p>
          <a:p>
            <a:r>
              <a:rPr lang="en-US" sz="2000" b="1" dirty="0" err="1">
                <a:solidFill>
                  <a:schemeClr val="bg1"/>
                </a:solidFill>
                <a:latin typeface="Courier New"/>
                <a:cs typeface="Courier New"/>
              </a:rPr>
              <a:t>b.sum</a:t>
            </a:r>
            <a:r>
              <a:rPr lang="en-US" sz="2000" b="1" dirty="0">
                <a:solidFill>
                  <a:schemeClr val="bg1"/>
                </a:solidFill>
                <a:latin typeface="Courier New"/>
                <a:cs typeface="Courier New"/>
              </a:rPr>
              <a:t>()</a:t>
            </a:r>
          </a:p>
        </p:txBody>
      </p:sp>
      <p:sp>
        <p:nvSpPr>
          <p:cNvPr id="21" name="Arrow: Right 20">
            <a:extLst>
              <a:ext uri="{FF2B5EF4-FFF2-40B4-BE49-F238E27FC236}">
                <a16:creationId xmlns:a16="http://schemas.microsoft.com/office/drawing/2014/main" id="{90B5171D-4D16-461B-A0AB-B4CA66799555}"/>
              </a:ext>
            </a:extLst>
          </p:cNvPr>
          <p:cNvSpPr/>
          <p:nvPr/>
        </p:nvSpPr>
        <p:spPr>
          <a:xfrm>
            <a:off x="6800588" y="4431952"/>
            <a:ext cx="1335796" cy="48463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DB52BA8C-4CBF-4C43-8485-B5D1B3B07EBA}"/>
              </a:ext>
            </a:extLst>
          </p:cNvPr>
          <p:cNvSpPr txBox="1"/>
          <p:nvPr/>
        </p:nvSpPr>
        <p:spPr>
          <a:xfrm>
            <a:off x="8374877" y="4351103"/>
            <a:ext cx="1653706" cy="646331"/>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3600" dirty="0">
                <a:solidFill>
                  <a:schemeClr val="accent1"/>
                </a:solidFill>
              </a:rPr>
              <a:t>65,536</a:t>
            </a:r>
          </a:p>
        </p:txBody>
      </p:sp>
      <p:sp>
        <p:nvSpPr>
          <p:cNvPr id="23" name="TextBox 22">
            <a:extLst>
              <a:ext uri="{FF2B5EF4-FFF2-40B4-BE49-F238E27FC236}">
                <a16:creationId xmlns:a16="http://schemas.microsoft.com/office/drawing/2014/main" id="{C4D440E3-7F4B-45E7-9FF2-C714DFF14925}"/>
              </a:ext>
            </a:extLst>
          </p:cNvPr>
          <p:cNvSpPr txBox="1"/>
          <p:nvPr/>
        </p:nvSpPr>
        <p:spPr>
          <a:xfrm>
            <a:off x="1415752" y="2781468"/>
            <a:ext cx="4955203" cy="1015663"/>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r>
              <a:rPr lang="en-US" sz="2000" b="1" dirty="0">
                <a:solidFill>
                  <a:schemeClr val="bg1"/>
                </a:solidFill>
                <a:latin typeface="Courier New"/>
                <a:cs typeface="Courier New"/>
              </a:rPr>
              <a:t>a = </a:t>
            </a:r>
            <a:r>
              <a:rPr lang="en-US" sz="2000" b="1" dirty="0" err="1">
                <a:solidFill>
                  <a:schemeClr val="bg1"/>
                </a:solidFill>
                <a:latin typeface="Courier New"/>
                <a:cs typeface="Courier New"/>
              </a:rPr>
              <a:t>torch.cuda.</a:t>
            </a:r>
            <a:r>
              <a:rPr lang="en-US" sz="2000" b="1" dirty="0" err="1">
                <a:solidFill>
                  <a:schemeClr val="tx2"/>
                </a:solidFill>
                <a:latin typeface="Courier New"/>
                <a:cs typeface="Courier New"/>
              </a:rPr>
              <a:t>Half</a:t>
            </a:r>
            <a:r>
              <a:rPr lang="en-US" sz="2000" b="1" dirty="0" err="1">
                <a:solidFill>
                  <a:schemeClr val="bg1"/>
                </a:solidFill>
                <a:latin typeface="Courier New"/>
                <a:cs typeface="Courier New"/>
              </a:rPr>
              <a:t>Tensor</a:t>
            </a:r>
            <a:r>
              <a:rPr lang="en-US" sz="2000" b="1" dirty="0">
                <a:solidFill>
                  <a:schemeClr val="bg1"/>
                </a:solidFill>
                <a:latin typeface="Courier New"/>
                <a:cs typeface="Courier New"/>
              </a:rPr>
              <a:t>(</a:t>
            </a:r>
            <a:r>
              <a:rPr lang="en-US" sz="2000" b="1" dirty="0">
                <a:solidFill>
                  <a:srgbClr val="FF00FF"/>
                </a:solidFill>
                <a:latin typeface="Courier New" panose="02070309020205020404" pitchFamily="49" charset="0"/>
                <a:ea typeface="Times New Roman" panose="02020603050405020304" pitchFamily="18" charset="0"/>
              </a:rPr>
              <a:t>4096</a:t>
            </a:r>
            <a:r>
              <a:rPr lang="en-US" sz="2000" b="1" dirty="0">
                <a:solidFill>
                  <a:schemeClr val="bg1"/>
                </a:solidFill>
                <a:latin typeface="Courier New"/>
                <a:cs typeface="Courier New"/>
              </a:rPr>
              <a:t>)</a:t>
            </a:r>
            <a:br>
              <a:rPr lang="en-US" sz="2000" b="1" dirty="0">
                <a:solidFill>
                  <a:schemeClr val="bg1"/>
                </a:solidFill>
                <a:latin typeface="Courier New"/>
                <a:cs typeface="Courier New"/>
              </a:rPr>
            </a:br>
            <a:r>
              <a:rPr lang="en-US" sz="2000" b="1" dirty="0" err="1">
                <a:solidFill>
                  <a:schemeClr val="bg1"/>
                </a:solidFill>
                <a:latin typeface="Courier New"/>
                <a:cs typeface="Courier New"/>
              </a:rPr>
              <a:t>a.fill</a:t>
            </a:r>
            <a:r>
              <a:rPr lang="en-US" sz="2000" b="1" dirty="0">
                <a:solidFill>
                  <a:schemeClr val="bg1"/>
                </a:solidFill>
                <a:latin typeface="Courier New"/>
                <a:cs typeface="Courier New"/>
              </a:rPr>
              <a:t>_(</a:t>
            </a:r>
            <a:r>
              <a:rPr lang="en-US" sz="2000" b="1" dirty="0">
                <a:solidFill>
                  <a:srgbClr val="FF00FF"/>
                </a:solidFill>
                <a:latin typeface="Courier New" panose="02070309020205020404" pitchFamily="49" charset="0"/>
                <a:cs typeface="Courier New"/>
              </a:rPr>
              <a:t>16</a:t>
            </a:r>
            <a:r>
              <a:rPr lang="en-US" sz="2000" b="1" dirty="0">
                <a:solidFill>
                  <a:schemeClr val="bg1"/>
                </a:solidFill>
                <a:latin typeface="Courier New"/>
                <a:cs typeface="Courier New"/>
              </a:rPr>
              <a:t>.</a:t>
            </a:r>
            <a:r>
              <a:rPr lang="en-US" sz="2000" b="1" dirty="0">
                <a:solidFill>
                  <a:srgbClr val="FF00FF"/>
                </a:solidFill>
                <a:latin typeface="Courier New" panose="02070309020205020404" pitchFamily="49" charset="0"/>
                <a:ea typeface="Times New Roman" panose="02020603050405020304" pitchFamily="18" charset="0"/>
              </a:rPr>
              <a:t>0</a:t>
            </a:r>
            <a:r>
              <a:rPr lang="en-US" sz="2000" b="1" dirty="0">
                <a:solidFill>
                  <a:schemeClr val="bg1"/>
                </a:solidFill>
                <a:latin typeface="Courier New"/>
                <a:cs typeface="Courier New"/>
              </a:rPr>
              <a:t>)</a:t>
            </a:r>
          </a:p>
          <a:p>
            <a:r>
              <a:rPr lang="en-US" sz="2000" b="1" dirty="0" err="1">
                <a:solidFill>
                  <a:schemeClr val="bg1"/>
                </a:solidFill>
                <a:latin typeface="Courier New"/>
                <a:cs typeface="Courier New"/>
              </a:rPr>
              <a:t>a.sum</a:t>
            </a:r>
            <a:r>
              <a:rPr lang="en-US" sz="2000" b="1" dirty="0">
                <a:solidFill>
                  <a:schemeClr val="bg1"/>
                </a:solidFill>
                <a:latin typeface="Courier New"/>
                <a:cs typeface="Courier New"/>
              </a:rPr>
              <a:t>()</a:t>
            </a:r>
          </a:p>
        </p:txBody>
      </p:sp>
      <p:sp>
        <p:nvSpPr>
          <p:cNvPr id="24" name="Arrow: Right 23">
            <a:extLst>
              <a:ext uri="{FF2B5EF4-FFF2-40B4-BE49-F238E27FC236}">
                <a16:creationId xmlns:a16="http://schemas.microsoft.com/office/drawing/2014/main" id="{089B5761-578D-40CD-AC08-96048A6E5B03}"/>
              </a:ext>
            </a:extLst>
          </p:cNvPr>
          <p:cNvSpPr/>
          <p:nvPr/>
        </p:nvSpPr>
        <p:spPr>
          <a:xfrm>
            <a:off x="6800588" y="2952617"/>
            <a:ext cx="1335796" cy="484632"/>
          </a:xfrm>
          <a:prstGeom prst="rightArrow">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DEBC078A-2B2F-4EA2-8087-E82C05A4E411}"/>
              </a:ext>
            </a:extLst>
          </p:cNvPr>
          <p:cNvSpPr txBox="1"/>
          <p:nvPr/>
        </p:nvSpPr>
        <p:spPr>
          <a:xfrm>
            <a:off x="8374876" y="2871768"/>
            <a:ext cx="946177" cy="646331"/>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3600" dirty="0" err="1">
                <a:solidFill>
                  <a:schemeClr val="tx2"/>
                </a:solidFill>
              </a:rPr>
              <a:t>inf</a:t>
            </a:r>
          </a:p>
        </p:txBody>
      </p:sp>
      <p:sp>
        <p:nvSpPr>
          <p:cNvPr id="30" name="Content Placeholder 5">
            <a:extLst>
              <a:ext uri="{FF2B5EF4-FFF2-40B4-BE49-F238E27FC236}">
                <a16:creationId xmlns:a16="http://schemas.microsoft.com/office/drawing/2014/main" id="{9CBF4B9B-718D-4EF3-AAF4-E002F364FD0C}"/>
              </a:ext>
            </a:extLst>
          </p:cNvPr>
          <p:cNvSpPr txBox="1">
            <a:spLocks/>
          </p:cNvSpPr>
          <p:nvPr/>
        </p:nvSpPr>
        <p:spPr bwMode="auto">
          <a:xfrm>
            <a:off x="2507910" y="1929384"/>
            <a:ext cx="5956980"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2400" kern="0" dirty="0"/>
              <a:t>Reductions, exponentiation</a:t>
            </a:r>
            <a:endParaRPr lang="en-US" sz="2400" dirty="0">
              <a:solidFill>
                <a:srgbClr val="FF0000"/>
              </a:solidFill>
            </a:endParaRPr>
          </a:p>
        </p:txBody>
      </p:sp>
    </p:spTree>
    <p:extLst>
      <p:ext uri="{BB962C8B-B14F-4D97-AF65-F5344CB8AC3E}">
        <p14:creationId xmlns:p14="http://schemas.microsoft.com/office/powerpoint/2010/main" val="2516482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8" y="658368"/>
            <a:ext cx="9976104" cy="590931"/>
          </a:xfrm>
        </p:spPr>
        <p:txBody>
          <a:bodyPr/>
          <a:lstStyle/>
          <a:p>
            <a:r>
              <a:rPr lang="en-US" dirty="0"/>
              <a:t>Maximizing model performance</a:t>
            </a:r>
            <a:endParaRPr lang="en-US" dirty="0">
              <a:solidFill>
                <a:schemeClr val="tx1"/>
              </a:solidFill>
            </a:endParaRPr>
          </a:p>
        </p:txBody>
      </p:sp>
      <p:sp>
        <p:nvSpPr>
          <p:cNvPr id="9" name="Text Placeholder 3">
            <a:extLst>
              <a:ext uri="{FF2B5EF4-FFF2-40B4-BE49-F238E27FC236}">
                <a16:creationId xmlns:a16="http://schemas.microsoft.com/office/drawing/2014/main" id="{AE7B055B-260D-4841-966B-A28C56850720}"/>
              </a:ext>
            </a:extLst>
          </p:cNvPr>
          <p:cNvSpPr txBox="1">
            <a:spLocks/>
          </p:cNvSpPr>
          <p:nvPr/>
        </p:nvSpPr>
        <p:spPr bwMode="auto">
          <a:xfrm>
            <a:off x="731636" y="1426464"/>
            <a:ext cx="9509529"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Addition of large + small values benefits from FP32 precision. </a:t>
            </a:r>
          </a:p>
        </p:txBody>
      </p:sp>
      <p:sp>
        <p:nvSpPr>
          <p:cNvPr id="12" name="Content Placeholder 5">
            <a:extLst>
              <a:ext uri="{FF2B5EF4-FFF2-40B4-BE49-F238E27FC236}">
                <a16:creationId xmlns:a16="http://schemas.microsoft.com/office/drawing/2014/main" id="{E2652518-6042-4B41-BA3A-05CE4D9BD594}"/>
              </a:ext>
            </a:extLst>
          </p:cNvPr>
          <p:cNvSpPr txBox="1">
            <a:spLocks/>
          </p:cNvSpPr>
          <p:nvPr/>
        </p:nvSpPr>
        <p:spPr bwMode="auto">
          <a:xfrm>
            <a:off x="3079446" y="2498541"/>
            <a:ext cx="4813908"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2400" kern="0" dirty="0"/>
              <a:t>1 + 0.0001 = ??</a:t>
            </a:r>
            <a:endParaRPr lang="en-US" sz="2400" dirty="0">
              <a:solidFill>
                <a:srgbClr val="FF0000"/>
              </a:solidFill>
            </a:endParaRPr>
          </a:p>
        </p:txBody>
      </p:sp>
      <p:sp>
        <p:nvSpPr>
          <p:cNvPr id="13" name="TextBox 12">
            <a:extLst>
              <a:ext uri="{FF2B5EF4-FFF2-40B4-BE49-F238E27FC236}">
                <a16:creationId xmlns:a16="http://schemas.microsoft.com/office/drawing/2014/main" id="{894210CC-0CD4-4538-AA66-C0879CB9AC81}"/>
              </a:ext>
            </a:extLst>
          </p:cNvPr>
          <p:cNvSpPr txBox="1"/>
          <p:nvPr/>
        </p:nvSpPr>
        <p:spPr>
          <a:xfrm>
            <a:off x="8411332" y="3219446"/>
            <a:ext cx="1689931" cy="646331"/>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3600" dirty="0">
                <a:solidFill>
                  <a:schemeClr val="tx2"/>
                </a:solidFill>
              </a:rPr>
              <a:t>1</a:t>
            </a:r>
          </a:p>
        </p:txBody>
      </p:sp>
      <p:sp>
        <p:nvSpPr>
          <p:cNvPr id="14" name="Rectangle 13">
            <a:extLst>
              <a:ext uri="{FF2B5EF4-FFF2-40B4-BE49-F238E27FC236}">
                <a16:creationId xmlns:a16="http://schemas.microsoft.com/office/drawing/2014/main" id="{49506DC9-1459-405A-928C-8610B7DF8635}"/>
              </a:ext>
            </a:extLst>
          </p:cNvPr>
          <p:cNvSpPr/>
          <p:nvPr/>
        </p:nvSpPr>
        <p:spPr>
          <a:xfrm>
            <a:off x="446728" y="3028809"/>
            <a:ext cx="6448119" cy="1015663"/>
          </a:xfrm>
          <a:prstGeom prst="rect">
            <a:avLst/>
          </a:prstGeom>
        </p:spPr>
        <p:txBody>
          <a:bodyPr wrap="square" anchor="t">
            <a:spAutoFit/>
          </a:bodyPr>
          <a:lstStyle/>
          <a:p>
            <a:r>
              <a:rPr lang="en-US" sz="2000" b="1" dirty="0">
                <a:solidFill>
                  <a:srgbClr val="000000"/>
                </a:solidFill>
                <a:latin typeface="Courier New"/>
                <a:cs typeface="Courier New"/>
              </a:rPr>
              <a:t>param = </a:t>
            </a:r>
            <a:r>
              <a:rPr lang="en-US" sz="2000" b="1" dirty="0" err="1">
                <a:solidFill>
                  <a:srgbClr val="000000"/>
                </a:solidFill>
                <a:latin typeface="Courier New"/>
                <a:cs typeface="Courier New"/>
              </a:rPr>
              <a:t>torch.cuda.</a:t>
            </a:r>
            <a:r>
              <a:rPr lang="en-US" sz="2000" b="1" dirty="0" err="1">
                <a:solidFill>
                  <a:schemeClr val="tx2"/>
                </a:solidFill>
                <a:latin typeface="Courier New"/>
                <a:cs typeface="Courier New"/>
              </a:rPr>
              <a:t>Half</a:t>
            </a:r>
            <a:r>
              <a:rPr lang="en-US" sz="2000" b="1" dirty="0" err="1">
                <a:solidFill>
                  <a:srgbClr val="000000"/>
                </a:solidFill>
                <a:latin typeface="Courier New"/>
                <a:cs typeface="Courier New"/>
              </a:rPr>
              <a:t>Tensor</a:t>
            </a:r>
            <a:r>
              <a:rPr lang="en-US" sz="2000" b="1" dirty="0">
                <a:solidFill>
                  <a:srgbClr val="000000"/>
                </a:solidFill>
                <a:latin typeface="Courier New"/>
                <a:cs typeface="Courier New"/>
              </a:rPr>
              <a:t>([</a:t>
            </a:r>
            <a:r>
              <a:rPr lang="en-US" sz="2000" b="1" dirty="0">
                <a:solidFill>
                  <a:srgbClr val="FF00FF"/>
                </a:solidFill>
                <a:latin typeface="Courier New"/>
                <a:cs typeface="Courier New"/>
              </a:rPr>
              <a:t>1</a:t>
            </a:r>
            <a:r>
              <a:rPr lang="en-US" sz="2000" b="1" dirty="0">
                <a:solidFill>
                  <a:srgbClr val="000000"/>
                </a:solidFill>
                <a:latin typeface="Courier New"/>
                <a:cs typeface="Courier New"/>
              </a:rPr>
              <a:t>.</a:t>
            </a:r>
            <a:r>
              <a:rPr lang="en-US" sz="2000" b="1" dirty="0">
                <a:solidFill>
                  <a:srgbClr val="FF00FF"/>
                </a:solidFill>
                <a:latin typeface="Courier New"/>
                <a:cs typeface="Courier New"/>
              </a:rPr>
              <a:t>0</a:t>
            </a:r>
            <a:r>
              <a:rPr lang="en-US" sz="2000" b="1" dirty="0">
                <a:solidFill>
                  <a:srgbClr val="000000"/>
                </a:solidFill>
                <a:latin typeface="Courier New"/>
                <a:cs typeface="Courier New"/>
              </a:rPr>
              <a:t>])</a:t>
            </a:r>
            <a:br>
              <a:rPr lang="en-US" sz="2000" b="1" dirty="0">
                <a:solidFill>
                  <a:srgbClr val="000000"/>
                </a:solidFill>
                <a:latin typeface="Courier New"/>
                <a:cs typeface="Courier New"/>
              </a:rPr>
            </a:br>
            <a:r>
              <a:rPr lang="en-US" sz="2000" b="1" dirty="0">
                <a:solidFill>
                  <a:srgbClr val="000000"/>
                </a:solidFill>
                <a:latin typeface="Courier New"/>
                <a:cs typeface="Courier New"/>
              </a:rPr>
              <a:t>update = </a:t>
            </a:r>
            <a:r>
              <a:rPr lang="en-US" sz="2000" b="1" dirty="0" err="1">
                <a:solidFill>
                  <a:srgbClr val="000000"/>
                </a:solidFill>
                <a:latin typeface="Courier New"/>
                <a:cs typeface="Courier New"/>
              </a:rPr>
              <a:t>torch.cuda.</a:t>
            </a:r>
            <a:r>
              <a:rPr lang="en-US" sz="2000" b="1" dirty="0" err="1">
                <a:solidFill>
                  <a:schemeClr val="tx2"/>
                </a:solidFill>
                <a:latin typeface="Courier New"/>
                <a:cs typeface="Courier New"/>
              </a:rPr>
              <a:t>Half</a:t>
            </a:r>
            <a:r>
              <a:rPr lang="en-US" sz="2000" b="1" dirty="0" err="1">
                <a:solidFill>
                  <a:srgbClr val="000000"/>
                </a:solidFill>
                <a:latin typeface="Courier New"/>
                <a:cs typeface="Courier New"/>
              </a:rPr>
              <a:t>Tensor</a:t>
            </a:r>
            <a:r>
              <a:rPr lang="en-US" sz="2000" b="1" dirty="0">
                <a:solidFill>
                  <a:srgbClr val="000000"/>
                </a:solidFill>
                <a:latin typeface="Courier New"/>
                <a:cs typeface="Courier New"/>
              </a:rPr>
              <a:t>([</a:t>
            </a:r>
            <a:r>
              <a:rPr lang="en-US" sz="2000" b="1" dirty="0">
                <a:solidFill>
                  <a:srgbClr val="FF00FF"/>
                </a:solidFill>
                <a:latin typeface="Courier New"/>
                <a:cs typeface="Courier New"/>
              </a:rPr>
              <a:t>.0001</a:t>
            </a:r>
            <a:r>
              <a:rPr lang="en-US" sz="2000" b="1" dirty="0">
                <a:solidFill>
                  <a:srgbClr val="000000"/>
                </a:solidFill>
                <a:latin typeface="Courier New"/>
                <a:cs typeface="Courier New"/>
              </a:rPr>
              <a:t>])</a:t>
            </a:r>
          </a:p>
          <a:p>
            <a:r>
              <a:rPr lang="en-US" sz="2000" b="1" dirty="0">
                <a:solidFill>
                  <a:schemeClr val="bg1"/>
                </a:solidFill>
                <a:latin typeface="Courier New"/>
                <a:cs typeface="Courier New"/>
              </a:rPr>
              <a:t>print(param + update)</a:t>
            </a:r>
          </a:p>
        </p:txBody>
      </p:sp>
      <p:sp>
        <p:nvSpPr>
          <p:cNvPr id="15" name="Arrow: Right 14">
            <a:extLst>
              <a:ext uri="{FF2B5EF4-FFF2-40B4-BE49-F238E27FC236}">
                <a16:creationId xmlns:a16="http://schemas.microsoft.com/office/drawing/2014/main" id="{BFAA2F3C-FE62-48D6-B4C8-99CF34D0323A}"/>
              </a:ext>
            </a:extLst>
          </p:cNvPr>
          <p:cNvSpPr/>
          <p:nvPr/>
        </p:nvSpPr>
        <p:spPr>
          <a:xfrm>
            <a:off x="6846436" y="3364670"/>
            <a:ext cx="1335796" cy="48463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lumMod val="60000"/>
                  <a:lumOff val="40000"/>
                </a:schemeClr>
              </a:solidFill>
            </a:endParaRPr>
          </a:p>
        </p:txBody>
      </p:sp>
      <p:sp>
        <p:nvSpPr>
          <p:cNvPr id="16" name="Arrow: Right 15">
            <a:extLst>
              <a:ext uri="{FF2B5EF4-FFF2-40B4-BE49-F238E27FC236}">
                <a16:creationId xmlns:a16="http://schemas.microsoft.com/office/drawing/2014/main" id="{22DC3A89-816F-4B19-8220-C69D1D05069C}"/>
              </a:ext>
            </a:extLst>
          </p:cNvPr>
          <p:cNvSpPr/>
          <p:nvPr/>
        </p:nvSpPr>
        <p:spPr>
          <a:xfrm>
            <a:off x="6846436" y="5165148"/>
            <a:ext cx="1335796" cy="48463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E65315B4-BCE9-4FE5-9068-16F6434C2A10}"/>
              </a:ext>
            </a:extLst>
          </p:cNvPr>
          <p:cNvSpPr txBox="1"/>
          <p:nvPr/>
        </p:nvSpPr>
        <p:spPr>
          <a:xfrm>
            <a:off x="8411332" y="5071125"/>
            <a:ext cx="1689931" cy="646331"/>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3600" dirty="0">
                <a:solidFill>
                  <a:schemeClr val="accent1"/>
                </a:solidFill>
              </a:rPr>
              <a:t>1.0001</a:t>
            </a:r>
          </a:p>
        </p:txBody>
      </p:sp>
      <p:sp>
        <p:nvSpPr>
          <p:cNvPr id="18" name="Rectangle 17">
            <a:extLst>
              <a:ext uri="{FF2B5EF4-FFF2-40B4-BE49-F238E27FC236}">
                <a16:creationId xmlns:a16="http://schemas.microsoft.com/office/drawing/2014/main" id="{C4447BD4-7814-4F34-A185-3922DB699113}"/>
              </a:ext>
            </a:extLst>
          </p:cNvPr>
          <p:cNvSpPr/>
          <p:nvPr/>
        </p:nvSpPr>
        <p:spPr>
          <a:xfrm>
            <a:off x="446728" y="4840293"/>
            <a:ext cx="6448119" cy="1015663"/>
          </a:xfrm>
          <a:prstGeom prst="rect">
            <a:avLst/>
          </a:prstGeom>
        </p:spPr>
        <p:txBody>
          <a:bodyPr wrap="square" anchor="t">
            <a:spAutoFit/>
          </a:bodyPr>
          <a:lstStyle/>
          <a:p>
            <a:r>
              <a:rPr lang="en-US" sz="2000" b="1" dirty="0">
                <a:solidFill>
                  <a:srgbClr val="000000"/>
                </a:solidFill>
                <a:latin typeface="Courier New"/>
                <a:cs typeface="Courier New"/>
              </a:rPr>
              <a:t>param = </a:t>
            </a:r>
            <a:r>
              <a:rPr lang="en-US" sz="2000" b="1" dirty="0" err="1">
                <a:solidFill>
                  <a:srgbClr val="000000"/>
                </a:solidFill>
                <a:latin typeface="Courier New"/>
                <a:cs typeface="Courier New"/>
              </a:rPr>
              <a:t>torch.cuda.</a:t>
            </a:r>
            <a:r>
              <a:rPr lang="en-US" sz="2000" b="1" dirty="0" err="1">
                <a:solidFill>
                  <a:schemeClr val="accent1"/>
                </a:solidFill>
                <a:latin typeface="Courier New"/>
                <a:cs typeface="Courier New"/>
              </a:rPr>
              <a:t>Float</a:t>
            </a:r>
            <a:r>
              <a:rPr lang="en-US" sz="2000" b="1" dirty="0" err="1">
                <a:solidFill>
                  <a:srgbClr val="000000"/>
                </a:solidFill>
                <a:latin typeface="Courier New"/>
                <a:cs typeface="Courier New"/>
              </a:rPr>
              <a:t>Tensor</a:t>
            </a:r>
            <a:r>
              <a:rPr lang="en-US" sz="2000" b="1" dirty="0">
                <a:solidFill>
                  <a:srgbClr val="000000"/>
                </a:solidFill>
                <a:latin typeface="Courier New"/>
                <a:cs typeface="Courier New"/>
              </a:rPr>
              <a:t>([</a:t>
            </a:r>
            <a:r>
              <a:rPr lang="en-US" sz="2000" b="1" dirty="0">
                <a:solidFill>
                  <a:srgbClr val="FF00FF"/>
                </a:solidFill>
                <a:latin typeface="Courier New"/>
                <a:cs typeface="Courier New"/>
              </a:rPr>
              <a:t>1</a:t>
            </a:r>
            <a:r>
              <a:rPr lang="en-US" sz="2000" b="1" dirty="0">
                <a:solidFill>
                  <a:srgbClr val="000000"/>
                </a:solidFill>
                <a:latin typeface="Courier New"/>
                <a:cs typeface="Courier New"/>
              </a:rPr>
              <a:t>.</a:t>
            </a:r>
            <a:r>
              <a:rPr lang="en-US" sz="2000" b="1" dirty="0">
                <a:solidFill>
                  <a:srgbClr val="FF00FF"/>
                </a:solidFill>
                <a:latin typeface="Courier New"/>
                <a:cs typeface="Courier New"/>
              </a:rPr>
              <a:t>0</a:t>
            </a:r>
            <a:r>
              <a:rPr lang="en-US" sz="2000" b="1" dirty="0">
                <a:solidFill>
                  <a:srgbClr val="000000"/>
                </a:solidFill>
                <a:latin typeface="Courier New"/>
                <a:cs typeface="Courier New"/>
              </a:rPr>
              <a:t>])</a:t>
            </a:r>
            <a:br>
              <a:rPr lang="en-US" sz="2000" b="1" dirty="0">
                <a:solidFill>
                  <a:srgbClr val="000000"/>
                </a:solidFill>
                <a:latin typeface="Courier New"/>
                <a:cs typeface="Courier New"/>
              </a:rPr>
            </a:br>
            <a:r>
              <a:rPr lang="en-US" sz="2000" b="1" dirty="0">
                <a:solidFill>
                  <a:srgbClr val="000000"/>
                </a:solidFill>
                <a:latin typeface="Courier New"/>
                <a:cs typeface="Courier New"/>
              </a:rPr>
              <a:t>update = </a:t>
            </a:r>
            <a:r>
              <a:rPr lang="en-US" sz="2000" b="1" dirty="0" err="1">
                <a:solidFill>
                  <a:srgbClr val="000000"/>
                </a:solidFill>
                <a:latin typeface="Courier New"/>
                <a:cs typeface="Courier New"/>
              </a:rPr>
              <a:t>torch.cuda.</a:t>
            </a:r>
            <a:r>
              <a:rPr lang="en-US" sz="2000" b="1" dirty="0" err="1">
                <a:solidFill>
                  <a:schemeClr val="accent1"/>
                </a:solidFill>
                <a:latin typeface="Courier New"/>
                <a:cs typeface="Courier New"/>
              </a:rPr>
              <a:t>Float</a:t>
            </a:r>
            <a:r>
              <a:rPr lang="en-US" sz="2000" b="1" dirty="0" err="1">
                <a:solidFill>
                  <a:srgbClr val="000000"/>
                </a:solidFill>
                <a:latin typeface="Courier New"/>
                <a:cs typeface="Courier New"/>
              </a:rPr>
              <a:t>Tensor</a:t>
            </a:r>
            <a:r>
              <a:rPr lang="en-US" sz="2000" b="1" dirty="0">
                <a:solidFill>
                  <a:srgbClr val="000000"/>
                </a:solidFill>
                <a:latin typeface="Courier New"/>
                <a:cs typeface="Courier New"/>
              </a:rPr>
              <a:t>([</a:t>
            </a:r>
            <a:r>
              <a:rPr lang="en-US" sz="2000" b="1" dirty="0">
                <a:solidFill>
                  <a:srgbClr val="FF00FF"/>
                </a:solidFill>
                <a:latin typeface="Courier New"/>
                <a:cs typeface="Courier New"/>
              </a:rPr>
              <a:t>.0001</a:t>
            </a:r>
            <a:r>
              <a:rPr lang="en-US" sz="2000" b="1" dirty="0">
                <a:solidFill>
                  <a:srgbClr val="000000"/>
                </a:solidFill>
                <a:latin typeface="Courier New"/>
                <a:cs typeface="Courier New"/>
              </a:rPr>
              <a:t>])</a:t>
            </a:r>
          </a:p>
          <a:p>
            <a:r>
              <a:rPr lang="en-US" sz="2000" b="1" dirty="0">
                <a:solidFill>
                  <a:schemeClr val="bg1"/>
                </a:solidFill>
                <a:latin typeface="Courier New"/>
                <a:cs typeface="Courier New"/>
              </a:rPr>
              <a:t>print(param + update)</a:t>
            </a:r>
          </a:p>
        </p:txBody>
      </p:sp>
      <p:sp>
        <p:nvSpPr>
          <p:cNvPr id="19" name="Content Placeholder 5">
            <a:extLst>
              <a:ext uri="{FF2B5EF4-FFF2-40B4-BE49-F238E27FC236}">
                <a16:creationId xmlns:a16="http://schemas.microsoft.com/office/drawing/2014/main" id="{D83E152B-59D7-4776-8AD4-741CC9E3E1B3}"/>
              </a:ext>
            </a:extLst>
          </p:cNvPr>
          <p:cNvSpPr txBox="1">
            <a:spLocks/>
          </p:cNvSpPr>
          <p:nvPr/>
        </p:nvSpPr>
        <p:spPr bwMode="auto">
          <a:xfrm>
            <a:off x="2507910" y="1933149"/>
            <a:ext cx="5956980"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2400" kern="0" dirty="0"/>
              <a:t>Weight updates, reductions again</a:t>
            </a:r>
            <a:endParaRPr lang="en-US" sz="2400" dirty="0">
              <a:solidFill>
                <a:srgbClr val="FF0000"/>
              </a:solidFill>
            </a:endParaRPr>
          </a:p>
        </p:txBody>
      </p:sp>
      <p:sp>
        <p:nvSpPr>
          <p:cNvPr id="21" name="Rectangle 20">
            <a:extLst>
              <a:ext uri="{FF2B5EF4-FFF2-40B4-BE49-F238E27FC236}">
                <a16:creationId xmlns:a16="http://schemas.microsoft.com/office/drawing/2014/main" id="{7E41FE55-00C5-4391-A0AD-9B599D815FD4}"/>
              </a:ext>
            </a:extLst>
          </p:cNvPr>
          <p:cNvSpPr/>
          <p:nvPr/>
        </p:nvSpPr>
        <p:spPr>
          <a:xfrm>
            <a:off x="1702881" y="4105656"/>
            <a:ext cx="7261945" cy="369332"/>
          </a:xfrm>
          <a:prstGeom prst="rect">
            <a:avLst/>
          </a:prstGeom>
        </p:spPr>
        <p:txBody>
          <a:bodyPr wrap="square" anchor="t">
            <a:spAutoFit/>
          </a:bodyPr>
          <a:lstStyle/>
          <a:p>
            <a:pPr algn="ctr"/>
            <a:r>
              <a:rPr lang="en-US" kern="0" dirty="0">
                <a:solidFill>
                  <a:schemeClr val="tx2"/>
                </a:solidFill>
                <a:latin typeface="Trebuchet MS"/>
              </a:rPr>
              <a:t>In FP16, when </a:t>
            </a:r>
            <a:r>
              <a:rPr lang="en-US" i="1" kern="0" dirty="0">
                <a:solidFill>
                  <a:schemeClr val="tx2"/>
                </a:solidFill>
                <a:latin typeface="Trebuchet MS"/>
              </a:rPr>
              <a:t>update</a:t>
            </a:r>
            <a:r>
              <a:rPr lang="en-US" kern="0" dirty="0">
                <a:solidFill>
                  <a:schemeClr val="tx2"/>
                </a:solidFill>
                <a:latin typeface="Trebuchet MS"/>
              </a:rPr>
              <a:t>/</a:t>
            </a:r>
            <a:r>
              <a:rPr lang="en-US" i="1" kern="0" dirty="0">
                <a:solidFill>
                  <a:schemeClr val="tx2"/>
                </a:solidFill>
                <a:latin typeface="Trebuchet MS"/>
              </a:rPr>
              <a:t>param</a:t>
            </a:r>
            <a:r>
              <a:rPr lang="en-US" kern="0" dirty="0">
                <a:solidFill>
                  <a:schemeClr val="tx2"/>
                </a:solidFill>
                <a:latin typeface="Trebuchet MS"/>
              </a:rPr>
              <a:t> &lt; 2</a:t>
            </a:r>
            <a:r>
              <a:rPr lang="en-US" kern="0" baseline="30000" dirty="0">
                <a:solidFill>
                  <a:schemeClr val="tx2"/>
                </a:solidFill>
                <a:latin typeface="Trebuchet MS"/>
              </a:rPr>
              <a:t>-11 </a:t>
            </a:r>
            <a:r>
              <a:rPr lang="en-US" kern="0" dirty="0">
                <a:solidFill>
                  <a:schemeClr val="tx2"/>
                </a:solidFill>
                <a:latin typeface="+mn-lt"/>
              </a:rPr>
              <a:t>≈ </a:t>
            </a:r>
            <a:r>
              <a:rPr lang="en-US" dirty="0">
                <a:solidFill>
                  <a:schemeClr val="tx2"/>
                </a:solidFill>
                <a:latin typeface="+mn-lt"/>
              </a:rPr>
              <a:t>0.00049,</a:t>
            </a:r>
            <a:r>
              <a:rPr lang="en-US" kern="0" dirty="0">
                <a:solidFill>
                  <a:schemeClr val="tx2"/>
                </a:solidFill>
                <a:latin typeface="+mn-lt"/>
              </a:rPr>
              <a:t> update </a:t>
            </a:r>
            <a:r>
              <a:rPr lang="en-US" kern="0" dirty="0">
                <a:solidFill>
                  <a:schemeClr val="tx2"/>
                </a:solidFill>
                <a:latin typeface="Trebuchet MS"/>
              </a:rPr>
              <a:t>has no effect.</a:t>
            </a:r>
            <a:endParaRPr lang="en-US" dirty="0">
              <a:solidFill>
                <a:schemeClr val="tx2"/>
              </a:solidFill>
              <a:latin typeface="Trebuchet MS"/>
              <a:cs typeface="Arial"/>
            </a:endParaRPr>
          </a:p>
        </p:txBody>
      </p:sp>
    </p:spTree>
    <p:extLst>
      <p:ext uri="{BB962C8B-B14F-4D97-AF65-F5344CB8AC3E}">
        <p14:creationId xmlns:p14="http://schemas.microsoft.com/office/powerpoint/2010/main" val="40321405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8" y="658368"/>
            <a:ext cx="9976104" cy="590931"/>
          </a:xfrm>
        </p:spPr>
        <p:txBody>
          <a:bodyPr/>
          <a:lstStyle/>
          <a:p>
            <a:r>
              <a:rPr lang="en-US" dirty="0"/>
              <a:t>Maximizing model performance</a:t>
            </a:r>
            <a:endParaRPr lang="en-US" dirty="0">
              <a:solidFill>
                <a:schemeClr val="tx1"/>
              </a:solidFill>
            </a:endParaRPr>
          </a:p>
        </p:txBody>
      </p:sp>
      <p:sp>
        <p:nvSpPr>
          <p:cNvPr id="8" name="Text Placeholder 3">
            <a:extLst>
              <a:ext uri="{FF2B5EF4-FFF2-40B4-BE49-F238E27FC236}">
                <a16:creationId xmlns:a16="http://schemas.microsoft.com/office/drawing/2014/main" id="{434C3F55-0F23-482F-A95E-0479901C34F1}"/>
              </a:ext>
            </a:extLst>
          </p:cNvPr>
          <p:cNvSpPr txBox="1">
            <a:spLocks/>
          </p:cNvSpPr>
          <p:nvPr/>
        </p:nvSpPr>
        <p:spPr bwMode="auto">
          <a:xfrm>
            <a:off x="1228321" y="1426464"/>
            <a:ext cx="8516158"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Assign each operation its optimal precision.</a:t>
            </a:r>
          </a:p>
        </p:txBody>
      </p:sp>
      <p:sp>
        <p:nvSpPr>
          <p:cNvPr id="11" name="Text Placeholder 3">
            <a:extLst>
              <a:ext uri="{FF2B5EF4-FFF2-40B4-BE49-F238E27FC236}">
                <a16:creationId xmlns:a16="http://schemas.microsoft.com/office/drawing/2014/main" id="{1B5D8BCF-5825-461F-9AC2-5274C1E813B2}"/>
              </a:ext>
            </a:extLst>
          </p:cNvPr>
          <p:cNvSpPr>
            <a:spLocks noGrp="1"/>
          </p:cNvSpPr>
          <p:nvPr>
            <p:ph type="body" sz="quarter" idx="10"/>
          </p:nvPr>
        </p:nvSpPr>
        <p:spPr>
          <a:xfrm>
            <a:off x="587393" y="2130552"/>
            <a:ext cx="5224662" cy="3962531"/>
          </a:xfrm>
        </p:spPr>
        <p:txBody>
          <a:bodyPr/>
          <a:lstStyle/>
          <a:p>
            <a:r>
              <a:rPr lang="en-US" b="1" dirty="0"/>
              <a:t>FP16</a:t>
            </a:r>
            <a:r>
              <a:rPr lang="en-US" b="1" dirty="0">
                <a:solidFill>
                  <a:schemeClr val="bg1"/>
                </a:solidFill>
              </a:rPr>
              <a:t> </a:t>
            </a:r>
          </a:p>
          <a:p>
            <a:pPr marL="285750" indent="-285750" algn="l">
              <a:buFont typeface="Arial" panose="020B0604020202020204" pitchFamily="34" charset="0"/>
              <a:buChar char="•"/>
            </a:pPr>
            <a:r>
              <a:rPr lang="en-US" sz="1800" dirty="0">
                <a:solidFill>
                  <a:schemeClr val="bg1"/>
                </a:solidFill>
              </a:rPr>
              <a:t>GEMMs + Convolutions can use Tensor Cores</a:t>
            </a:r>
          </a:p>
          <a:p>
            <a:pPr marL="285750" indent="-285750" algn="l">
              <a:buFont typeface="Arial" panose="020B0604020202020204" pitchFamily="34" charset="0"/>
              <a:buChar char="•"/>
            </a:pPr>
            <a:r>
              <a:rPr lang="en-US" sz="1800" dirty="0">
                <a:solidFill>
                  <a:schemeClr val="bg1"/>
                </a:solidFill>
              </a:rPr>
              <a:t>Most pointwise ops (e.g. add, multiply):  </a:t>
            </a:r>
            <a:br>
              <a:rPr lang="en-US" sz="1800" dirty="0">
                <a:solidFill>
                  <a:schemeClr val="bg1"/>
                </a:solidFill>
              </a:rPr>
            </a:br>
            <a:r>
              <a:rPr lang="en-US" sz="1800" dirty="0">
                <a:solidFill>
                  <a:schemeClr val="bg1"/>
                </a:solidFill>
              </a:rPr>
              <a:t>1/2X memory storage for intermediates, </a:t>
            </a:r>
            <a:br>
              <a:rPr lang="en-US" sz="1800" dirty="0">
                <a:solidFill>
                  <a:schemeClr val="bg1"/>
                </a:solidFill>
              </a:rPr>
            </a:br>
            <a:r>
              <a:rPr lang="en-US" sz="1800" dirty="0">
                <a:solidFill>
                  <a:schemeClr val="bg1"/>
                </a:solidFill>
              </a:rPr>
              <a:t>2X memory throughput</a:t>
            </a:r>
            <a:endParaRPr lang="en-US" b="1" dirty="0"/>
          </a:p>
        </p:txBody>
      </p:sp>
      <p:sp>
        <p:nvSpPr>
          <p:cNvPr id="13" name="Text Placeholder 3">
            <a:extLst>
              <a:ext uri="{FF2B5EF4-FFF2-40B4-BE49-F238E27FC236}">
                <a16:creationId xmlns:a16="http://schemas.microsoft.com/office/drawing/2014/main" id="{D9EFD9FE-848B-44CA-A750-88EF557402FA}"/>
              </a:ext>
            </a:extLst>
          </p:cNvPr>
          <p:cNvSpPr txBox="1">
            <a:spLocks/>
          </p:cNvSpPr>
          <p:nvPr/>
        </p:nvSpPr>
        <p:spPr bwMode="auto">
          <a:xfrm>
            <a:off x="5687963" y="2129092"/>
            <a:ext cx="5224662" cy="396253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900"/>
              </a:spcBef>
              <a:spcAft>
                <a:spcPts val="900"/>
              </a:spcAft>
              <a:buClr>
                <a:schemeClr val="bg2"/>
              </a:buClr>
              <a:buSzPct val="100000"/>
              <a:buFontTx/>
              <a:buNone/>
              <a:defRPr sz="2400" b="0">
                <a:solidFill>
                  <a:schemeClr val="tx2"/>
                </a:solidFill>
                <a:latin typeface="Trebuchet MS" panose="020B0603020202020204" pitchFamily="34" charset="0"/>
                <a:ea typeface="+mn-ea"/>
                <a:cs typeface="+mn-cs"/>
              </a:defRPr>
            </a:lvl1pPr>
            <a:lvl2pPr marL="571500" indent="0" algn="ctr" rtl="0" fontAlgn="base">
              <a:lnSpc>
                <a:spcPct val="90000"/>
              </a:lnSpc>
              <a:spcBef>
                <a:spcPts val="900"/>
              </a:spcBef>
              <a:spcAft>
                <a:spcPts val="900"/>
              </a:spcAft>
              <a:buClr>
                <a:schemeClr val="bg2"/>
              </a:buClr>
              <a:buSzPct val="100000"/>
              <a:buFontTx/>
              <a:buNone/>
              <a:defRPr sz="2800" b="0">
                <a:solidFill>
                  <a:schemeClr val="tx2"/>
                </a:solidFill>
                <a:latin typeface="Trebuchet MS" panose="020B0603020202020204" pitchFamily="34" charset="0"/>
              </a:defRPr>
            </a:lvl2pPr>
            <a:lvl3pPr marL="1089025" indent="0" algn="ctr" rtl="0" fontAlgn="base">
              <a:lnSpc>
                <a:spcPct val="90000"/>
              </a:lnSpc>
              <a:spcBef>
                <a:spcPts val="900"/>
              </a:spcBef>
              <a:spcAft>
                <a:spcPts val="900"/>
              </a:spcAft>
              <a:buClr>
                <a:schemeClr val="bg2"/>
              </a:buClr>
              <a:buSzPct val="100000"/>
              <a:buFontTx/>
              <a:buNone/>
              <a:defRPr sz="2800" b="0">
                <a:solidFill>
                  <a:schemeClr val="tx2"/>
                </a:solidFill>
                <a:latin typeface="Trebuchet MS" panose="020B0603020202020204" pitchFamily="34" charset="0"/>
              </a:defRPr>
            </a:lvl3pPr>
            <a:lvl4pPr marL="1546225" indent="0" algn="ctr" rtl="0" fontAlgn="base">
              <a:spcBef>
                <a:spcPct val="20000"/>
              </a:spcBef>
              <a:spcAft>
                <a:spcPct val="0"/>
              </a:spcAft>
              <a:buFontTx/>
              <a:buNone/>
              <a:defRPr sz="2800">
                <a:solidFill>
                  <a:schemeClr val="tx2"/>
                </a:solidFill>
                <a:latin typeface="Trebuchet MS" panose="020B0603020202020204" pitchFamily="34" charset="0"/>
              </a:defRPr>
            </a:lvl4pPr>
            <a:lvl5pPr marL="1889125" indent="0" algn="ctr" rtl="0" fontAlgn="base">
              <a:spcBef>
                <a:spcPct val="20000"/>
              </a:spcBef>
              <a:spcAft>
                <a:spcPct val="0"/>
              </a:spcAft>
              <a:buFontTx/>
              <a:buNone/>
              <a:defRPr sz="2800">
                <a:solidFill>
                  <a:schemeClr val="tx2"/>
                </a:solidFill>
                <a:latin typeface="Trebuchet MS" panose="020B0603020202020204" pitchFamily="34" charset="0"/>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b="1" kern="0" dirty="0">
                <a:solidFill>
                  <a:schemeClr val="accent1"/>
                </a:solidFill>
              </a:rPr>
              <a:t>FP32</a:t>
            </a:r>
            <a:r>
              <a:rPr lang="en-US" b="1" kern="0" dirty="0">
                <a:solidFill>
                  <a:schemeClr val="bg1"/>
                </a:solidFill>
              </a:rPr>
              <a:t> </a:t>
            </a:r>
          </a:p>
          <a:p>
            <a:pPr marL="285750" indent="-285750" algn="l" defTabSz="914400">
              <a:buFont typeface="Arial" panose="020B0604020202020204" pitchFamily="34" charset="0"/>
              <a:buChar char="•"/>
            </a:pPr>
            <a:r>
              <a:rPr lang="en-US" sz="1800" kern="0" dirty="0">
                <a:solidFill>
                  <a:schemeClr val="bg1"/>
                </a:solidFill>
              </a:rPr>
              <a:t>Weight updates benefit from precision</a:t>
            </a:r>
          </a:p>
          <a:p>
            <a:pPr marL="285750" indent="-285750" algn="l" defTabSz="914400">
              <a:buFont typeface="Arial" panose="020B0604020202020204" pitchFamily="34" charset="0"/>
              <a:buChar char="•"/>
            </a:pPr>
            <a:r>
              <a:rPr lang="en-US" sz="1800" kern="0" dirty="0">
                <a:solidFill>
                  <a:schemeClr val="bg1"/>
                </a:solidFill>
              </a:rPr>
              <a:t>Loss functions (often reductions) benefit</a:t>
            </a:r>
            <a:br>
              <a:rPr lang="en-US" sz="1800" kern="0" dirty="0">
                <a:solidFill>
                  <a:schemeClr val="bg1"/>
                </a:solidFill>
              </a:rPr>
            </a:br>
            <a:r>
              <a:rPr lang="en-US" sz="1800" kern="0" dirty="0">
                <a:solidFill>
                  <a:schemeClr val="bg1"/>
                </a:solidFill>
              </a:rPr>
              <a:t>from precision and range</a:t>
            </a:r>
          </a:p>
          <a:p>
            <a:pPr marL="285750" indent="-285750" algn="l" defTabSz="914400">
              <a:buFont typeface="Arial" panose="020B0604020202020204" pitchFamily="34" charset="0"/>
              <a:buChar char="•"/>
            </a:pPr>
            <a:r>
              <a:rPr lang="en-US" sz="1800" kern="0" dirty="0" err="1">
                <a:solidFill>
                  <a:schemeClr val="bg1"/>
                </a:solidFill>
              </a:rPr>
              <a:t>Softmax</a:t>
            </a:r>
            <a:r>
              <a:rPr lang="en-US" sz="1800" kern="0" dirty="0">
                <a:solidFill>
                  <a:schemeClr val="bg1"/>
                </a:solidFill>
              </a:rPr>
              <a:t>, norms, some other ops benefit </a:t>
            </a:r>
            <a:br>
              <a:rPr lang="en-US" sz="1800" kern="0" dirty="0">
                <a:solidFill>
                  <a:schemeClr val="bg1"/>
                </a:solidFill>
              </a:rPr>
            </a:br>
            <a:r>
              <a:rPr lang="en-US" sz="1800" kern="0" dirty="0">
                <a:solidFill>
                  <a:schemeClr val="bg1"/>
                </a:solidFill>
              </a:rPr>
              <a:t>from precision and range</a:t>
            </a:r>
          </a:p>
        </p:txBody>
      </p:sp>
      <p:sp>
        <p:nvSpPr>
          <p:cNvPr id="3" name="Rectangle: Rounded Corners 2">
            <a:extLst>
              <a:ext uri="{FF2B5EF4-FFF2-40B4-BE49-F238E27FC236}">
                <a16:creationId xmlns:a16="http://schemas.microsoft.com/office/drawing/2014/main" id="{C0E75D97-0C18-4288-869F-92201CF0DB1E}"/>
              </a:ext>
            </a:extLst>
          </p:cNvPr>
          <p:cNvSpPr/>
          <p:nvPr/>
        </p:nvSpPr>
        <p:spPr>
          <a:xfrm>
            <a:off x="3357885" y="4826000"/>
            <a:ext cx="1750124" cy="95885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GEMM</a:t>
            </a:r>
          </a:p>
        </p:txBody>
      </p:sp>
      <p:sp>
        <p:nvSpPr>
          <p:cNvPr id="15" name="Rectangle: Rounded Corners 14">
            <a:extLst>
              <a:ext uri="{FF2B5EF4-FFF2-40B4-BE49-F238E27FC236}">
                <a16:creationId xmlns:a16="http://schemas.microsoft.com/office/drawing/2014/main" id="{A38AC7FC-35F8-47F1-B26C-FD2504AAFB2C}"/>
              </a:ext>
            </a:extLst>
          </p:cNvPr>
          <p:cNvSpPr/>
          <p:nvPr/>
        </p:nvSpPr>
        <p:spPr>
          <a:xfrm>
            <a:off x="5936147" y="4826000"/>
            <a:ext cx="1447650" cy="95885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Softmax</a:t>
            </a:r>
            <a:endParaRPr lang="en-US" dirty="0"/>
          </a:p>
        </p:txBody>
      </p:sp>
      <p:sp>
        <p:nvSpPr>
          <p:cNvPr id="16" name="Rectangle: Rounded Corners 15">
            <a:extLst>
              <a:ext uri="{FF2B5EF4-FFF2-40B4-BE49-F238E27FC236}">
                <a16:creationId xmlns:a16="http://schemas.microsoft.com/office/drawing/2014/main" id="{8AEEF2D9-BD84-4EC5-A52C-3470130E860A}"/>
              </a:ext>
            </a:extLst>
          </p:cNvPr>
          <p:cNvSpPr/>
          <p:nvPr/>
        </p:nvSpPr>
        <p:spPr>
          <a:xfrm>
            <a:off x="8051950" y="4826000"/>
            <a:ext cx="1447650" cy="95885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cs typeface="Courier New" panose="02070309020205020404" pitchFamily="49" charset="0"/>
              </a:rPr>
              <a:t>Loss</a:t>
            </a:r>
          </a:p>
        </p:txBody>
      </p:sp>
      <p:sp>
        <p:nvSpPr>
          <p:cNvPr id="17" name="Rectangle: Rounded Corners 16">
            <a:extLst>
              <a:ext uri="{FF2B5EF4-FFF2-40B4-BE49-F238E27FC236}">
                <a16:creationId xmlns:a16="http://schemas.microsoft.com/office/drawing/2014/main" id="{584ED629-B33C-4EB6-BD6A-735BAD5B0533}"/>
              </a:ext>
            </a:extLst>
          </p:cNvPr>
          <p:cNvSpPr/>
          <p:nvPr/>
        </p:nvSpPr>
        <p:spPr>
          <a:xfrm>
            <a:off x="1086851" y="4826000"/>
            <a:ext cx="1442896" cy="95885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ReLU</a:t>
            </a:r>
            <a:endParaRPr lang="en-US" dirty="0"/>
          </a:p>
        </p:txBody>
      </p:sp>
      <p:cxnSp>
        <p:nvCxnSpPr>
          <p:cNvPr id="5" name="Straight Arrow Connector 4">
            <a:extLst>
              <a:ext uri="{FF2B5EF4-FFF2-40B4-BE49-F238E27FC236}">
                <a16:creationId xmlns:a16="http://schemas.microsoft.com/office/drawing/2014/main" id="{B196AC88-D347-4338-811F-4CABF38B5A03}"/>
              </a:ext>
            </a:extLst>
          </p:cNvPr>
          <p:cNvCxnSpPr>
            <a:stCxn id="17" idx="3"/>
            <a:endCxn id="3" idx="1"/>
          </p:cNvCxnSpPr>
          <p:nvPr/>
        </p:nvCxnSpPr>
        <p:spPr>
          <a:xfrm>
            <a:off x="2529747" y="5305425"/>
            <a:ext cx="828138" cy="0"/>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7AFFB4B-AD3D-41C1-9775-81FE60E16050}"/>
              </a:ext>
            </a:extLst>
          </p:cNvPr>
          <p:cNvCxnSpPr>
            <a:cxnSpLocks/>
            <a:stCxn id="3" idx="3"/>
            <a:endCxn id="15" idx="1"/>
          </p:cNvCxnSpPr>
          <p:nvPr/>
        </p:nvCxnSpPr>
        <p:spPr>
          <a:xfrm>
            <a:off x="5108009" y="5305425"/>
            <a:ext cx="828138" cy="0"/>
          </a:xfrm>
          <a:prstGeom prst="straightConnector1">
            <a:avLst/>
          </a:prstGeom>
          <a:ln w="254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3918C97-666F-499E-B4FA-1CE7D2AF82F2}"/>
              </a:ext>
            </a:extLst>
          </p:cNvPr>
          <p:cNvCxnSpPr>
            <a:cxnSpLocks/>
            <a:stCxn id="15" idx="3"/>
            <a:endCxn id="16" idx="1"/>
          </p:cNvCxnSpPr>
          <p:nvPr/>
        </p:nvCxnSpPr>
        <p:spPr>
          <a:xfrm>
            <a:off x="7383797" y="5305425"/>
            <a:ext cx="668153" cy="0"/>
          </a:xfrm>
          <a:prstGeom prst="straightConnector1">
            <a:avLst/>
          </a:prstGeom>
          <a:ln w="254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41673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6" y="658368"/>
            <a:ext cx="9976104" cy="590931"/>
          </a:xfrm>
        </p:spPr>
        <p:txBody>
          <a:bodyPr/>
          <a:lstStyle/>
          <a:p>
            <a:r>
              <a:rPr lang="en-US" dirty="0"/>
              <a:t>Mixed precision in practice:  Speed</a:t>
            </a:r>
            <a:endParaRPr lang="en-US" dirty="0">
              <a:solidFill>
                <a:schemeClr val="tx1"/>
              </a:solidFill>
            </a:endParaRPr>
          </a:p>
        </p:txBody>
      </p:sp>
      <p:sp>
        <p:nvSpPr>
          <p:cNvPr id="8" name="Text Placeholder 3">
            <a:extLst>
              <a:ext uri="{FF2B5EF4-FFF2-40B4-BE49-F238E27FC236}">
                <a16:creationId xmlns:a16="http://schemas.microsoft.com/office/drawing/2014/main" id="{434C3F55-0F23-482F-A95E-0479901C34F1}"/>
              </a:ext>
            </a:extLst>
          </p:cNvPr>
          <p:cNvSpPr txBox="1">
            <a:spLocks/>
          </p:cNvSpPr>
          <p:nvPr/>
        </p:nvSpPr>
        <p:spPr bwMode="auto">
          <a:xfrm>
            <a:off x="1225296" y="1426464"/>
            <a:ext cx="8516158"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Single Volta, FP32 vs Mixed Precision</a:t>
            </a:r>
          </a:p>
        </p:txBody>
      </p:sp>
      <p:sp>
        <p:nvSpPr>
          <p:cNvPr id="18" name="Content Placeholder 5">
            <a:extLst>
              <a:ext uri="{FF2B5EF4-FFF2-40B4-BE49-F238E27FC236}">
                <a16:creationId xmlns:a16="http://schemas.microsoft.com/office/drawing/2014/main" id="{A07239B8-DCA0-4F94-9173-D1400C13A420}"/>
              </a:ext>
            </a:extLst>
          </p:cNvPr>
          <p:cNvSpPr txBox="1">
            <a:spLocks/>
          </p:cNvSpPr>
          <p:nvPr/>
        </p:nvSpPr>
        <p:spPr bwMode="auto">
          <a:xfrm>
            <a:off x="2160493" y="2447499"/>
            <a:ext cx="6651815"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2400" kern="0" dirty="0"/>
              <a:t>Nvidia Sentiment Analysis**:  </a:t>
            </a:r>
            <a:r>
              <a:rPr lang="en-US" sz="2400" b="1" kern="0" dirty="0">
                <a:solidFill>
                  <a:schemeClr val="tx2"/>
                </a:solidFill>
              </a:rPr>
              <a:t>4.5X</a:t>
            </a:r>
            <a:r>
              <a:rPr lang="en-US" sz="2400" kern="0" dirty="0"/>
              <a:t> speedup</a:t>
            </a:r>
            <a:endParaRPr lang="en-US" sz="2400" kern="0" dirty="0">
              <a:solidFill>
                <a:srgbClr val="FF0000"/>
              </a:solidFill>
            </a:endParaRPr>
          </a:p>
        </p:txBody>
      </p:sp>
      <p:sp>
        <p:nvSpPr>
          <p:cNvPr id="19" name="TextBox 18">
            <a:extLst>
              <a:ext uri="{FF2B5EF4-FFF2-40B4-BE49-F238E27FC236}">
                <a16:creationId xmlns:a16="http://schemas.microsoft.com/office/drawing/2014/main" id="{51532A3D-B003-49F1-BB1F-DF9D320D90D2}"/>
              </a:ext>
            </a:extLst>
          </p:cNvPr>
          <p:cNvSpPr txBox="1"/>
          <p:nvPr/>
        </p:nvSpPr>
        <p:spPr>
          <a:xfrm>
            <a:off x="1620861" y="5406566"/>
            <a:ext cx="7725027" cy="646331"/>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lnSpc>
                <a:spcPct val="90000"/>
              </a:lnSpc>
            </a:pPr>
            <a:endParaRPr lang="en-US" sz="1600" dirty="0">
              <a:solidFill>
                <a:schemeClr val="bg1"/>
              </a:solidFill>
            </a:endParaRPr>
          </a:p>
          <a:p>
            <a:pPr algn="ctr">
              <a:lnSpc>
                <a:spcPct val="90000"/>
              </a:lnSpc>
            </a:pPr>
            <a:r>
              <a:rPr lang="en-US" sz="1200" dirty="0">
                <a:solidFill>
                  <a:schemeClr val="bg1"/>
                </a:solidFill>
              </a:rPr>
              <a:t>** </a:t>
            </a:r>
            <a:r>
              <a:rPr lang="en-US" sz="1200" dirty="0">
                <a:solidFill>
                  <a:schemeClr val="bg1"/>
                </a:solidFill>
                <a:hlinkClick r:id="rId3"/>
              </a:rPr>
              <a:t>https://github.com/NVIDIA/sentiment-discovery</a:t>
            </a:r>
            <a:br>
              <a:rPr lang="en-US" sz="1200" dirty="0">
                <a:solidFill>
                  <a:schemeClr val="bg1"/>
                </a:solidFill>
              </a:rPr>
            </a:br>
            <a:endParaRPr lang="en-US" sz="1200" dirty="0">
              <a:solidFill>
                <a:schemeClr val="bg1"/>
              </a:solidFill>
            </a:endParaRPr>
          </a:p>
        </p:txBody>
      </p:sp>
    </p:spTree>
    <p:extLst>
      <p:ext uri="{BB962C8B-B14F-4D97-AF65-F5344CB8AC3E}">
        <p14:creationId xmlns:p14="http://schemas.microsoft.com/office/powerpoint/2010/main" val="21042977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6" y="658368"/>
            <a:ext cx="9976104" cy="590931"/>
          </a:xfrm>
        </p:spPr>
        <p:txBody>
          <a:bodyPr/>
          <a:lstStyle/>
          <a:p>
            <a:r>
              <a:rPr lang="en-US" dirty="0"/>
              <a:t>Mixed precision in practice:  Speed</a:t>
            </a:r>
            <a:endParaRPr lang="en-US" dirty="0">
              <a:solidFill>
                <a:schemeClr val="tx1"/>
              </a:solidFill>
            </a:endParaRPr>
          </a:p>
        </p:txBody>
      </p:sp>
      <p:sp>
        <p:nvSpPr>
          <p:cNvPr id="8" name="Text Placeholder 3">
            <a:extLst>
              <a:ext uri="{FF2B5EF4-FFF2-40B4-BE49-F238E27FC236}">
                <a16:creationId xmlns:a16="http://schemas.microsoft.com/office/drawing/2014/main" id="{434C3F55-0F23-482F-A95E-0479901C34F1}"/>
              </a:ext>
            </a:extLst>
          </p:cNvPr>
          <p:cNvSpPr txBox="1">
            <a:spLocks/>
          </p:cNvSpPr>
          <p:nvPr/>
        </p:nvSpPr>
        <p:spPr bwMode="auto">
          <a:xfrm>
            <a:off x="1225296" y="1426464"/>
            <a:ext cx="8516158"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Single Volta, FP32 vs Mixed Precision</a:t>
            </a:r>
          </a:p>
        </p:txBody>
      </p:sp>
      <p:sp>
        <p:nvSpPr>
          <p:cNvPr id="18" name="Content Placeholder 5">
            <a:extLst>
              <a:ext uri="{FF2B5EF4-FFF2-40B4-BE49-F238E27FC236}">
                <a16:creationId xmlns:a16="http://schemas.microsoft.com/office/drawing/2014/main" id="{A07239B8-DCA0-4F94-9173-D1400C13A420}"/>
              </a:ext>
            </a:extLst>
          </p:cNvPr>
          <p:cNvSpPr txBox="1">
            <a:spLocks/>
          </p:cNvSpPr>
          <p:nvPr/>
        </p:nvSpPr>
        <p:spPr bwMode="auto">
          <a:xfrm>
            <a:off x="2160493" y="2447499"/>
            <a:ext cx="6651815"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2400" kern="0" dirty="0"/>
              <a:t>Nvidia Sentiment Analysis**:  </a:t>
            </a:r>
            <a:r>
              <a:rPr lang="en-US" sz="2400" b="1" kern="0" dirty="0">
                <a:solidFill>
                  <a:schemeClr val="tx2"/>
                </a:solidFill>
              </a:rPr>
              <a:t>4.5X</a:t>
            </a:r>
            <a:r>
              <a:rPr lang="en-US" sz="2400" kern="0" dirty="0"/>
              <a:t> speedup</a:t>
            </a:r>
            <a:br>
              <a:rPr lang="en-US" sz="2400" kern="0" dirty="0"/>
            </a:br>
            <a:br>
              <a:rPr lang="en-US" sz="2400" kern="0" dirty="0"/>
            </a:br>
            <a:r>
              <a:rPr lang="en-US" sz="2400" kern="0" dirty="0" err="1"/>
              <a:t>FAIRseq</a:t>
            </a:r>
            <a:r>
              <a:rPr lang="en-US" sz="2400" kern="0" dirty="0"/>
              <a:t>:  </a:t>
            </a:r>
            <a:r>
              <a:rPr lang="en-US" sz="2400" b="1" kern="0" dirty="0">
                <a:solidFill>
                  <a:schemeClr val="tx2"/>
                </a:solidFill>
              </a:rPr>
              <a:t>4X</a:t>
            </a:r>
            <a:r>
              <a:rPr lang="en-US" sz="2400" kern="0" dirty="0"/>
              <a:t> speedup</a:t>
            </a:r>
            <a:endParaRPr lang="en-US" sz="2400" kern="0" dirty="0">
              <a:solidFill>
                <a:srgbClr val="FF0000"/>
              </a:solidFill>
            </a:endParaRPr>
          </a:p>
        </p:txBody>
      </p:sp>
      <p:sp>
        <p:nvSpPr>
          <p:cNvPr id="19" name="TextBox 18">
            <a:extLst>
              <a:ext uri="{FF2B5EF4-FFF2-40B4-BE49-F238E27FC236}">
                <a16:creationId xmlns:a16="http://schemas.microsoft.com/office/drawing/2014/main" id="{51532A3D-B003-49F1-BB1F-DF9D320D90D2}"/>
              </a:ext>
            </a:extLst>
          </p:cNvPr>
          <p:cNvSpPr txBox="1"/>
          <p:nvPr/>
        </p:nvSpPr>
        <p:spPr>
          <a:xfrm>
            <a:off x="1620861" y="5406566"/>
            <a:ext cx="7725027" cy="646331"/>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lnSpc>
                <a:spcPct val="90000"/>
              </a:lnSpc>
            </a:pPr>
            <a:endParaRPr lang="en-US" sz="1600" dirty="0">
              <a:solidFill>
                <a:schemeClr val="bg1"/>
              </a:solidFill>
            </a:endParaRPr>
          </a:p>
          <a:p>
            <a:pPr algn="ctr">
              <a:lnSpc>
                <a:spcPct val="90000"/>
              </a:lnSpc>
            </a:pPr>
            <a:r>
              <a:rPr lang="en-US" sz="1200" dirty="0">
                <a:solidFill>
                  <a:schemeClr val="bg1"/>
                </a:solidFill>
              </a:rPr>
              <a:t>** </a:t>
            </a:r>
            <a:r>
              <a:rPr lang="en-US" sz="1200" dirty="0">
                <a:solidFill>
                  <a:schemeClr val="bg1"/>
                </a:solidFill>
                <a:hlinkClick r:id="rId3"/>
              </a:rPr>
              <a:t>https://github.com/NVIDIA/sentiment-discovery</a:t>
            </a:r>
            <a:br>
              <a:rPr lang="en-US" sz="1200" dirty="0">
                <a:solidFill>
                  <a:schemeClr val="bg1"/>
                </a:solidFill>
              </a:rPr>
            </a:br>
            <a:endParaRPr lang="en-US" sz="1200" dirty="0">
              <a:solidFill>
                <a:schemeClr val="bg1"/>
              </a:solidFill>
            </a:endParaRPr>
          </a:p>
        </p:txBody>
      </p:sp>
    </p:spTree>
    <p:extLst>
      <p:ext uri="{BB962C8B-B14F-4D97-AF65-F5344CB8AC3E}">
        <p14:creationId xmlns:p14="http://schemas.microsoft.com/office/powerpoint/2010/main" val="9070423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6" y="658368"/>
            <a:ext cx="9976104" cy="590931"/>
          </a:xfrm>
        </p:spPr>
        <p:txBody>
          <a:bodyPr/>
          <a:lstStyle/>
          <a:p>
            <a:r>
              <a:rPr lang="en-US" dirty="0"/>
              <a:t>Mixed precision in practice:  Speed</a:t>
            </a:r>
            <a:endParaRPr lang="en-US" dirty="0">
              <a:solidFill>
                <a:schemeClr val="tx1"/>
              </a:solidFill>
            </a:endParaRPr>
          </a:p>
        </p:txBody>
      </p:sp>
      <p:sp>
        <p:nvSpPr>
          <p:cNvPr id="8" name="Text Placeholder 3">
            <a:extLst>
              <a:ext uri="{FF2B5EF4-FFF2-40B4-BE49-F238E27FC236}">
                <a16:creationId xmlns:a16="http://schemas.microsoft.com/office/drawing/2014/main" id="{434C3F55-0F23-482F-A95E-0479901C34F1}"/>
              </a:ext>
            </a:extLst>
          </p:cNvPr>
          <p:cNvSpPr txBox="1">
            <a:spLocks/>
          </p:cNvSpPr>
          <p:nvPr/>
        </p:nvSpPr>
        <p:spPr bwMode="auto">
          <a:xfrm>
            <a:off x="1225296" y="1426464"/>
            <a:ext cx="8516158"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Single Volta, FP32 vs Mixed Precision</a:t>
            </a:r>
          </a:p>
        </p:txBody>
      </p:sp>
      <p:sp>
        <p:nvSpPr>
          <p:cNvPr id="18" name="Content Placeholder 5">
            <a:extLst>
              <a:ext uri="{FF2B5EF4-FFF2-40B4-BE49-F238E27FC236}">
                <a16:creationId xmlns:a16="http://schemas.microsoft.com/office/drawing/2014/main" id="{A07239B8-DCA0-4F94-9173-D1400C13A420}"/>
              </a:ext>
            </a:extLst>
          </p:cNvPr>
          <p:cNvSpPr txBox="1">
            <a:spLocks/>
          </p:cNvSpPr>
          <p:nvPr/>
        </p:nvSpPr>
        <p:spPr bwMode="auto">
          <a:xfrm>
            <a:off x="2160493" y="2447499"/>
            <a:ext cx="6651815"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2400" kern="0" dirty="0"/>
              <a:t>Nvidia Sentiment Analysis**:  </a:t>
            </a:r>
            <a:r>
              <a:rPr lang="en-US" sz="2400" b="1" kern="0" dirty="0">
                <a:solidFill>
                  <a:schemeClr val="tx2"/>
                </a:solidFill>
              </a:rPr>
              <a:t>4.5X</a:t>
            </a:r>
            <a:r>
              <a:rPr lang="en-US" sz="2400" kern="0" dirty="0"/>
              <a:t> speedup</a:t>
            </a:r>
            <a:br>
              <a:rPr lang="en-US" sz="2400" kern="0" dirty="0"/>
            </a:br>
            <a:br>
              <a:rPr lang="en-US" sz="2400" kern="0" dirty="0"/>
            </a:br>
            <a:r>
              <a:rPr lang="en-US" sz="2400" kern="0" dirty="0" err="1"/>
              <a:t>FAIRseq</a:t>
            </a:r>
            <a:r>
              <a:rPr lang="en-US" sz="2400" kern="0" dirty="0"/>
              <a:t>:  </a:t>
            </a:r>
            <a:r>
              <a:rPr lang="en-US" sz="2400" b="1" kern="0" dirty="0">
                <a:solidFill>
                  <a:schemeClr val="tx2"/>
                </a:solidFill>
              </a:rPr>
              <a:t>4X</a:t>
            </a:r>
            <a:r>
              <a:rPr lang="en-US" sz="2400" kern="0" dirty="0"/>
              <a:t> speedup</a:t>
            </a:r>
            <a:br>
              <a:rPr lang="en-US" sz="2400" kern="0" dirty="0"/>
            </a:br>
            <a:br>
              <a:rPr lang="en-US" sz="2400" kern="0" dirty="0"/>
            </a:br>
            <a:r>
              <a:rPr lang="en-US" sz="2400" kern="0" dirty="0"/>
              <a:t>GNMT:  </a:t>
            </a:r>
            <a:r>
              <a:rPr lang="en-US" sz="2400" b="1" kern="0" dirty="0">
                <a:solidFill>
                  <a:schemeClr val="tx2"/>
                </a:solidFill>
              </a:rPr>
              <a:t>2X</a:t>
            </a:r>
            <a:r>
              <a:rPr lang="en-US" sz="2400" kern="0" dirty="0"/>
              <a:t> speedup</a:t>
            </a:r>
            <a:endParaRPr lang="en-US" sz="2400" kern="0" dirty="0">
              <a:solidFill>
                <a:srgbClr val="FF0000"/>
              </a:solidFill>
            </a:endParaRPr>
          </a:p>
        </p:txBody>
      </p:sp>
      <p:sp>
        <p:nvSpPr>
          <p:cNvPr id="19" name="TextBox 18">
            <a:extLst>
              <a:ext uri="{FF2B5EF4-FFF2-40B4-BE49-F238E27FC236}">
                <a16:creationId xmlns:a16="http://schemas.microsoft.com/office/drawing/2014/main" id="{51532A3D-B003-49F1-BB1F-DF9D320D90D2}"/>
              </a:ext>
            </a:extLst>
          </p:cNvPr>
          <p:cNvSpPr txBox="1"/>
          <p:nvPr/>
        </p:nvSpPr>
        <p:spPr>
          <a:xfrm>
            <a:off x="1620861" y="5406566"/>
            <a:ext cx="7725027" cy="646331"/>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lnSpc>
                <a:spcPct val="90000"/>
              </a:lnSpc>
            </a:pPr>
            <a:endParaRPr lang="en-US" sz="1600" dirty="0">
              <a:solidFill>
                <a:schemeClr val="bg1"/>
              </a:solidFill>
            </a:endParaRPr>
          </a:p>
          <a:p>
            <a:pPr algn="ctr">
              <a:lnSpc>
                <a:spcPct val="90000"/>
              </a:lnSpc>
            </a:pPr>
            <a:r>
              <a:rPr lang="en-US" sz="1200" dirty="0">
                <a:solidFill>
                  <a:schemeClr val="bg1"/>
                </a:solidFill>
              </a:rPr>
              <a:t>** </a:t>
            </a:r>
            <a:r>
              <a:rPr lang="en-US" sz="1200" dirty="0">
                <a:solidFill>
                  <a:schemeClr val="bg1"/>
                </a:solidFill>
                <a:hlinkClick r:id="rId3"/>
              </a:rPr>
              <a:t>https://github.com/NVIDIA/sentiment-discovery</a:t>
            </a:r>
            <a:br>
              <a:rPr lang="en-US" sz="1200" dirty="0">
                <a:solidFill>
                  <a:schemeClr val="bg1"/>
                </a:solidFill>
              </a:rPr>
            </a:br>
            <a:endParaRPr lang="en-US" sz="1200" dirty="0">
              <a:solidFill>
                <a:schemeClr val="bg1"/>
              </a:solidFill>
            </a:endParaRPr>
          </a:p>
        </p:txBody>
      </p:sp>
    </p:spTree>
    <p:extLst>
      <p:ext uri="{BB962C8B-B14F-4D97-AF65-F5344CB8AC3E}">
        <p14:creationId xmlns:p14="http://schemas.microsoft.com/office/powerpoint/2010/main" val="24953181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345993" y="658368"/>
            <a:ext cx="10280814" cy="590931"/>
          </a:xfrm>
        </p:spPr>
        <p:txBody>
          <a:bodyPr/>
          <a:lstStyle/>
          <a:p>
            <a:r>
              <a:rPr lang="en-US" dirty="0"/>
              <a:t>Mixed precision in practice:  accuracy</a:t>
            </a:r>
            <a:endParaRPr lang="en-US" dirty="0">
              <a:solidFill>
                <a:schemeClr val="tx1"/>
              </a:solidFill>
            </a:endParaRPr>
          </a:p>
        </p:txBody>
      </p:sp>
      <p:sp>
        <p:nvSpPr>
          <p:cNvPr id="6" name="TextBox 5">
            <a:extLst>
              <a:ext uri="{FF2B5EF4-FFF2-40B4-BE49-F238E27FC236}">
                <a16:creationId xmlns:a16="http://schemas.microsoft.com/office/drawing/2014/main" id="{64B26219-1D9E-43E2-9CEE-D2CDAE62643C}"/>
              </a:ext>
            </a:extLst>
          </p:cNvPr>
          <p:cNvSpPr txBox="1"/>
          <p:nvPr/>
        </p:nvSpPr>
        <p:spPr>
          <a:xfrm>
            <a:off x="1623887" y="4941367"/>
            <a:ext cx="7725027" cy="1144929"/>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lnSpc>
                <a:spcPct val="90000"/>
              </a:lnSpc>
            </a:pPr>
            <a:endParaRPr lang="en-US" sz="1600" dirty="0">
              <a:solidFill>
                <a:schemeClr val="bg1"/>
              </a:solidFill>
            </a:endParaRPr>
          </a:p>
          <a:p>
            <a:pPr algn="ctr">
              <a:lnSpc>
                <a:spcPct val="90000"/>
              </a:lnSpc>
            </a:pPr>
            <a:r>
              <a:rPr lang="en-US" sz="1600" dirty="0">
                <a:solidFill>
                  <a:schemeClr val="bg1"/>
                </a:solidFill>
              </a:rPr>
              <a:t>ILSVRC12 classification top-1 accuracy.</a:t>
            </a:r>
            <a:br>
              <a:rPr lang="en-US" sz="1600" dirty="0">
                <a:solidFill>
                  <a:schemeClr val="bg1"/>
                </a:solidFill>
              </a:rPr>
            </a:br>
            <a:r>
              <a:rPr lang="en-US" sz="1600" dirty="0">
                <a:solidFill>
                  <a:schemeClr val="bg1"/>
                </a:solidFill>
              </a:rPr>
              <a:t>(Sharan Narang, Paulius Micikevicius </a:t>
            </a:r>
            <a:r>
              <a:rPr lang="en-US" sz="1600" i="1" dirty="0">
                <a:solidFill>
                  <a:schemeClr val="bg1"/>
                </a:solidFill>
              </a:rPr>
              <a:t>et al.</a:t>
            </a:r>
            <a:r>
              <a:rPr lang="en-US" sz="1600" dirty="0">
                <a:solidFill>
                  <a:schemeClr val="bg1"/>
                </a:solidFill>
              </a:rPr>
              <a:t>,</a:t>
            </a:r>
            <a:r>
              <a:rPr lang="en-US" sz="1600" i="1" dirty="0">
                <a:solidFill>
                  <a:schemeClr val="bg1"/>
                </a:solidFill>
              </a:rPr>
              <a:t> </a:t>
            </a:r>
            <a:r>
              <a:rPr lang="en-US" sz="1600" dirty="0">
                <a:solidFill>
                  <a:schemeClr val="bg1"/>
                </a:solidFill>
              </a:rPr>
              <a:t>"Mixed Precision Training“, ICLR 2018)</a:t>
            </a:r>
          </a:p>
          <a:p>
            <a:pPr algn="ctr">
              <a:lnSpc>
                <a:spcPct val="90000"/>
              </a:lnSpc>
            </a:pPr>
            <a:r>
              <a:rPr lang="en-US" sz="1600" dirty="0">
                <a:solidFill>
                  <a:schemeClr val="bg1"/>
                </a:solidFill>
              </a:rPr>
              <a:t>**Same hyperparameters and learning rate schedule as FP32.</a:t>
            </a:r>
          </a:p>
          <a:p>
            <a:pPr algn="ctr">
              <a:lnSpc>
                <a:spcPct val="90000"/>
              </a:lnSpc>
            </a:pPr>
            <a:endParaRPr lang="en-US" sz="1200" dirty="0">
              <a:solidFill>
                <a:schemeClr val="bg1"/>
              </a:solidFill>
            </a:endParaRPr>
          </a:p>
        </p:txBody>
      </p:sp>
      <p:graphicFrame>
        <p:nvGraphicFramePr>
          <p:cNvPr id="7" name="Table 6">
            <a:extLst>
              <a:ext uri="{FF2B5EF4-FFF2-40B4-BE49-F238E27FC236}">
                <a16:creationId xmlns:a16="http://schemas.microsoft.com/office/drawing/2014/main" id="{4CF76F0A-1A2B-40DB-A978-5F055980056A}"/>
              </a:ext>
            </a:extLst>
          </p:cNvPr>
          <p:cNvGraphicFramePr>
            <a:graphicFrameLocks noGrp="1"/>
          </p:cNvGraphicFramePr>
          <p:nvPr>
            <p:extLst>
              <p:ext uri="{D42A27DB-BD31-4B8C-83A1-F6EECF244321}">
                <p14:modId xmlns:p14="http://schemas.microsoft.com/office/powerpoint/2010/main" val="1083691403"/>
              </p:ext>
            </p:extLst>
          </p:nvPr>
        </p:nvGraphicFramePr>
        <p:xfrm>
          <a:off x="2024103" y="2184277"/>
          <a:ext cx="6924594" cy="2595880"/>
        </p:xfrm>
        <a:graphic>
          <a:graphicData uri="http://schemas.openxmlformats.org/drawingml/2006/table">
            <a:tbl>
              <a:tblPr firstRow="1" bandRow="1">
                <a:tableStyleId>{5C22544A-7EE6-4342-B048-85BDC9FD1C3A}</a:tableStyleId>
              </a:tblPr>
              <a:tblGrid>
                <a:gridCol w="2863150">
                  <a:extLst>
                    <a:ext uri="{9D8B030D-6E8A-4147-A177-3AD203B41FA5}">
                      <a16:colId xmlns:a16="http://schemas.microsoft.com/office/drawing/2014/main" val="4084501503"/>
                    </a:ext>
                  </a:extLst>
                </a:gridCol>
                <a:gridCol w="1636296">
                  <a:extLst>
                    <a:ext uri="{9D8B030D-6E8A-4147-A177-3AD203B41FA5}">
                      <a16:colId xmlns:a16="http://schemas.microsoft.com/office/drawing/2014/main" val="1518483605"/>
                    </a:ext>
                  </a:extLst>
                </a:gridCol>
                <a:gridCol w="2425148">
                  <a:extLst>
                    <a:ext uri="{9D8B030D-6E8A-4147-A177-3AD203B41FA5}">
                      <a16:colId xmlns:a16="http://schemas.microsoft.com/office/drawing/2014/main" val="1980859292"/>
                    </a:ext>
                  </a:extLst>
                </a:gridCol>
              </a:tblGrid>
              <a:tr h="370840">
                <a:tc>
                  <a:txBody>
                    <a:bodyPr/>
                    <a:lstStyle/>
                    <a:p>
                      <a:pPr algn="ctr"/>
                      <a:r>
                        <a:rPr lang="en-US" dirty="0"/>
                        <a:t>Model</a:t>
                      </a:r>
                    </a:p>
                  </a:txBody>
                  <a:tcPr>
                    <a:solidFill>
                      <a:schemeClr val="tx2"/>
                    </a:solidFill>
                  </a:tcPr>
                </a:tc>
                <a:tc>
                  <a:txBody>
                    <a:bodyPr/>
                    <a:lstStyle/>
                    <a:p>
                      <a:pPr algn="ctr"/>
                      <a:r>
                        <a:rPr lang="en-US" dirty="0"/>
                        <a:t>FP32</a:t>
                      </a:r>
                    </a:p>
                  </a:txBody>
                  <a:tcPr>
                    <a:solidFill>
                      <a:schemeClr val="tx2"/>
                    </a:solidFill>
                  </a:tcPr>
                </a:tc>
                <a:tc>
                  <a:txBody>
                    <a:bodyPr/>
                    <a:lstStyle/>
                    <a:p>
                      <a:pPr algn="ctr"/>
                      <a:r>
                        <a:rPr lang="en-US" dirty="0"/>
                        <a:t>Mixed Precision**</a:t>
                      </a:r>
                    </a:p>
                  </a:txBody>
                  <a:tcPr>
                    <a:solidFill>
                      <a:schemeClr val="tx2"/>
                    </a:solidFill>
                  </a:tcPr>
                </a:tc>
                <a:extLst>
                  <a:ext uri="{0D108BD9-81ED-4DB2-BD59-A6C34878D82A}">
                    <a16:rowId xmlns:a16="http://schemas.microsoft.com/office/drawing/2014/main" val="1103514793"/>
                  </a:ext>
                </a:extLst>
              </a:tr>
              <a:tr h="370840">
                <a:tc>
                  <a:txBody>
                    <a:bodyPr/>
                    <a:lstStyle/>
                    <a:p>
                      <a:pPr algn="ctr"/>
                      <a:r>
                        <a:rPr lang="en-US" dirty="0" err="1">
                          <a:solidFill>
                            <a:schemeClr val="bg1"/>
                          </a:solidFill>
                        </a:rPr>
                        <a:t>AlexNet</a:t>
                      </a:r>
                      <a:endParaRPr lang="en-US" dirty="0">
                        <a:solidFill>
                          <a:schemeClr val="bg1"/>
                        </a:solidFill>
                      </a:endParaRPr>
                    </a:p>
                  </a:txBody>
                  <a:tcPr>
                    <a:solidFill>
                      <a:schemeClr val="accent2">
                        <a:alpha val="25000"/>
                      </a:schemeClr>
                    </a:solidFill>
                  </a:tcPr>
                </a:tc>
                <a:tc>
                  <a:txBody>
                    <a:bodyPr/>
                    <a:lstStyle/>
                    <a:p>
                      <a:pPr algn="ctr"/>
                      <a:r>
                        <a:rPr lang="en-US" dirty="0">
                          <a:solidFill>
                            <a:schemeClr val="bg1"/>
                          </a:solidFill>
                        </a:rPr>
                        <a:t>56.77%</a:t>
                      </a:r>
                    </a:p>
                  </a:txBody>
                  <a:tcPr>
                    <a:solidFill>
                      <a:schemeClr val="accent2">
                        <a:alpha val="25000"/>
                      </a:schemeClr>
                    </a:solidFill>
                  </a:tcPr>
                </a:tc>
                <a:tc>
                  <a:txBody>
                    <a:bodyPr/>
                    <a:lstStyle/>
                    <a:p>
                      <a:pPr algn="ctr"/>
                      <a:r>
                        <a:rPr lang="en-US" dirty="0">
                          <a:solidFill>
                            <a:schemeClr val="bg1"/>
                          </a:solidFill>
                        </a:rPr>
                        <a:t>56.93%</a:t>
                      </a:r>
                    </a:p>
                  </a:txBody>
                  <a:tcPr>
                    <a:solidFill>
                      <a:schemeClr val="accent2">
                        <a:alpha val="25000"/>
                      </a:schemeClr>
                    </a:solidFill>
                  </a:tcPr>
                </a:tc>
                <a:extLst>
                  <a:ext uri="{0D108BD9-81ED-4DB2-BD59-A6C34878D82A}">
                    <a16:rowId xmlns:a16="http://schemas.microsoft.com/office/drawing/2014/main" val="3431746100"/>
                  </a:ext>
                </a:extLst>
              </a:tr>
              <a:tr h="370840">
                <a:tc>
                  <a:txBody>
                    <a:bodyPr/>
                    <a:lstStyle/>
                    <a:p>
                      <a:pPr algn="ctr"/>
                      <a:r>
                        <a:rPr lang="en-US" dirty="0">
                          <a:solidFill>
                            <a:schemeClr val="bg1"/>
                          </a:solidFill>
                        </a:rPr>
                        <a:t>VGG-D</a:t>
                      </a:r>
                    </a:p>
                  </a:txBody>
                  <a:tcPr>
                    <a:solidFill>
                      <a:srgbClr val="D9EAD3"/>
                    </a:solidFill>
                  </a:tcPr>
                </a:tc>
                <a:tc>
                  <a:txBody>
                    <a:bodyPr/>
                    <a:lstStyle/>
                    <a:p>
                      <a:pPr algn="ctr"/>
                      <a:r>
                        <a:rPr lang="en-US" dirty="0">
                          <a:solidFill>
                            <a:schemeClr val="bg1"/>
                          </a:solidFill>
                        </a:rPr>
                        <a:t>65.40%</a:t>
                      </a:r>
                    </a:p>
                  </a:txBody>
                  <a:tcPr>
                    <a:solidFill>
                      <a:srgbClr val="D9EAD3"/>
                    </a:solidFill>
                  </a:tcPr>
                </a:tc>
                <a:tc>
                  <a:txBody>
                    <a:bodyPr/>
                    <a:lstStyle/>
                    <a:p>
                      <a:pPr algn="ctr"/>
                      <a:r>
                        <a:rPr lang="en-US" dirty="0">
                          <a:solidFill>
                            <a:schemeClr val="bg1"/>
                          </a:solidFill>
                        </a:rPr>
                        <a:t>65.43%</a:t>
                      </a:r>
                    </a:p>
                  </a:txBody>
                  <a:tcPr>
                    <a:solidFill>
                      <a:srgbClr val="D9EAD3"/>
                    </a:solidFill>
                  </a:tcPr>
                </a:tc>
                <a:extLst>
                  <a:ext uri="{0D108BD9-81ED-4DB2-BD59-A6C34878D82A}">
                    <a16:rowId xmlns:a16="http://schemas.microsoft.com/office/drawing/2014/main" val="2906867039"/>
                  </a:ext>
                </a:extLst>
              </a:tr>
              <a:tr h="370840">
                <a:tc>
                  <a:txBody>
                    <a:bodyPr/>
                    <a:lstStyle/>
                    <a:p>
                      <a:pPr algn="ctr"/>
                      <a:r>
                        <a:rPr lang="en-US" dirty="0" err="1">
                          <a:solidFill>
                            <a:schemeClr val="bg1"/>
                          </a:solidFill>
                        </a:rPr>
                        <a:t>GoogLeNet</a:t>
                      </a:r>
                      <a:r>
                        <a:rPr lang="en-US" dirty="0">
                          <a:solidFill>
                            <a:schemeClr val="bg1"/>
                          </a:solidFill>
                        </a:rPr>
                        <a:t> (Inception v1)</a:t>
                      </a:r>
                    </a:p>
                  </a:txBody>
                  <a:tcPr>
                    <a:solidFill>
                      <a:schemeClr val="accent2">
                        <a:alpha val="25000"/>
                      </a:schemeClr>
                    </a:solidFill>
                  </a:tcPr>
                </a:tc>
                <a:tc>
                  <a:txBody>
                    <a:bodyPr/>
                    <a:lstStyle/>
                    <a:p>
                      <a:pPr algn="ctr"/>
                      <a:r>
                        <a:rPr lang="en-US" dirty="0">
                          <a:solidFill>
                            <a:schemeClr val="bg1"/>
                          </a:solidFill>
                        </a:rPr>
                        <a:t>68.33%</a:t>
                      </a:r>
                    </a:p>
                  </a:txBody>
                  <a:tcPr>
                    <a:solidFill>
                      <a:schemeClr val="accent2">
                        <a:alpha val="25000"/>
                      </a:schemeClr>
                    </a:solidFill>
                  </a:tcPr>
                </a:tc>
                <a:tc>
                  <a:txBody>
                    <a:bodyPr/>
                    <a:lstStyle/>
                    <a:p>
                      <a:pPr algn="ctr"/>
                      <a:r>
                        <a:rPr lang="en-US" dirty="0">
                          <a:solidFill>
                            <a:schemeClr val="bg1"/>
                          </a:solidFill>
                        </a:rPr>
                        <a:t>68.43%</a:t>
                      </a:r>
                    </a:p>
                  </a:txBody>
                  <a:tcPr>
                    <a:solidFill>
                      <a:schemeClr val="accent2">
                        <a:alpha val="25000"/>
                      </a:schemeClr>
                    </a:solidFill>
                  </a:tcPr>
                </a:tc>
                <a:extLst>
                  <a:ext uri="{0D108BD9-81ED-4DB2-BD59-A6C34878D82A}">
                    <a16:rowId xmlns:a16="http://schemas.microsoft.com/office/drawing/2014/main" val="3314393858"/>
                  </a:ext>
                </a:extLst>
              </a:tr>
              <a:tr h="370840">
                <a:tc>
                  <a:txBody>
                    <a:bodyPr/>
                    <a:lstStyle/>
                    <a:p>
                      <a:pPr algn="ctr"/>
                      <a:r>
                        <a:rPr lang="en-US" dirty="0">
                          <a:solidFill>
                            <a:schemeClr val="bg1"/>
                          </a:solidFill>
                        </a:rPr>
                        <a:t>Inception v2</a:t>
                      </a:r>
                    </a:p>
                  </a:txBody>
                  <a:tcPr>
                    <a:solidFill>
                      <a:srgbClr val="D9EAD3"/>
                    </a:solidFill>
                  </a:tcPr>
                </a:tc>
                <a:tc>
                  <a:txBody>
                    <a:bodyPr/>
                    <a:lstStyle/>
                    <a:p>
                      <a:pPr algn="ctr"/>
                      <a:r>
                        <a:rPr lang="en-US" dirty="0">
                          <a:solidFill>
                            <a:schemeClr val="bg1"/>
                          </a:solidFill>
                        </a:rPr>
                        <a:t>70.03%</a:t>
                      </a:r>
                    </a:p>
                  </a:txBody>
                  <a:tcPr>
                    <a:solidFill>
                      <a:srgbClr val="D9EAD3"/>
                    </a:solidFill>
                  </a:tcPr>
                </a:tc>
                <a:tc>
                  <a:txBody>
                    <a:bodyPr/>
                    <a:lstStyle/>
                    <a:p>
                      <a:pPr algn="ctr"/>
                      <a:r>
                        <a:rPr lang="en-US" dirty="0">
                          <a:solidFill>
                            <a:schemeClr val="bg1"/>
                          </a:solidFill>
                        </a:rPr>
                        <a:t>70.02%</a:t>
                      </a:r>
                    </a:p>
                  </a:txBody>
                  <a:tcPr>
                    <a:solidFill>
                      <a:srgbClr val="D9EAD3"/>
                    </a:solidFill>
                  </a:tcPr>
                </a:tc>
                <a:extLst>
                  <a:ext uri="{0D108BD9-81ED-4DB2-BD59-A6C34878D82A}">
                    <a16:rowId xmlns:a16="http://schemas.microsoft.com/office/drawing/2014/main" val="3875065418"/>
                  </a:ext>
                </a:extLst>
              </a:tr>
              <a:tr h="370840">
                <a:tc>
                  <a:txBody>
                    <a:bodyPr/>
                    <a:lstStyle/>
                    <a:p>
                      <a:pPr algn="ctr"/>
                      <a:r>
                        <a:rPr lang="en-US" dirty="0">
                          <a:solidFill>
                            <a:schemeClr val="bg1"/>
                          </a:solidFill>
                        </a:rPr>
                        <a:t>Inception v3</a:t>
                      </a:r>
                    </a:p>
                  </a:txBody>
                  <a:tcPr>
                    <a:solidFill>
                      <a:schemeClr val="accent2">
                        <a:alpha val="25000"/>
                      </a:schemeClr>
                    </a:solidFill>
                  </a:tcPr>
                </a:tc>
                <a:tc>
                  <a:txBody>
                    <a:bodyPr/>
                    <a:lstStyle/>
                    <a:p>
                      <a:pPr algn="ctr"/>
                      <a:r>
                        <a:rPr lang="en-US" dirty="0">
                          <a:solidFill>
                            <a:schemeClr val="bg1"/>
                          </a:solidFill>
                        </a:rPr>
                        <a:t>73.85%</a:t>
                      </a:r>
                    </a:p>
                  </a:txBody>
                  <a:tcPr>
                    <a:solidFill>
                      <a:schemeClr val="accent2">
                        <a:alpha val="25000"/>
                      </a:schemeClr>
                    </a:solidFill>
                  </a:tcPr>
                </a:tc>
                <a:tc>
                  <a:txBody>
                    <a:bodyPr/>
                    <a:lstStyle/>
                    <a:p>
                      <a:pPr algn="ctr"/>
                      <a:r>
                        <a:rPr lang="en-US" dirty="0">
                          <a:solidFill>
                            <a:schemeClr val="bg1"/>
                          </a:solidFill>
                        </a:rPr>
                        <a:t>74.13%</a:t>
                      </a:r>
                    </a:p>
                  </a:txBody>
                  <a:tcPr>
                    <a:solidFill>
                      <a:schemeClr val="accent2">
                        <a:alpha val="25000"/>
                      </a:schemeClr>
                    </a:solidFill>
                  </a:tcPr>
                </a:tc>
                <a:extLst>
                  <a:ext uri="{0D108BD9-81ED-4DB2-BD59-A6C34878D82A}">
                    <a16:rowId xmlns:a16="http://schemas.microsoft.com/office/drawing/2014/main" val="2217104604"/>
                  </a:ext>
                </a:extLst>
              </a:tr>
              <a:tr h="370840">
                <a:tc>
                  <a:txBody>
                    <a:bodyPr/>
                    <a:lstStyle/>
                    <a:p>
                      <a:pPr algn="ctr"/>
                      <a:r>
                        <a:rPr lang="en-US" dirty="0">
                          <a:solidFill>
                            <a:schemeClr val="bg1"/>
                          </a:solidFill>
                        </a:rPr>
                        <a:t>Resnet50</a:t>
                      </a:r>
                    </a:p>
                  </a:txBody>
                  <a:tcPr>
                    <a:solidFill>
                      <a:srgbClr val="D9EAD3"/>
                    </a:solidFill>
                  </a:tcPr>
                </a:tc>
                <a:tc>
                  <a:txBody>
                    <a:bodyPr/>
                    <a:lstStyle/>
                    <a:p>
                      <a:pPr algn="ctr"/>
                      <a:r>
                        <a:rPr lang="en-US" dirty="0">
                          <a:solidFill>
                            <a:schemeClr val="bg1"/>
                          </a:solidFill>
                        </a:rPr>
                        <a:t>75.92%</a:t>
                      </a:r>
                    </a:p>
                  </a:txBody>
                  <a:tcPr>
                    <a:solidFill>
                      <a:srgbClr val="D9EAD3"/>
                    </a:solidFill>
                  </a:tcPr>
                </a:tc>
                <a:tc>
                  <a:txBody>
                    <a:bodyPr/>
                    <a:lstStyle/>
                    <a:p>
                      <a:pPr algn="ctr"/>
                      <a:r>
                        <a:rPr lang="en-US" dirty="0">
                          <a:solidFill>
                            <a:schemeClr val="bg1"/>
                          </a:solidFill>
                        </a:rPr>
                        <a:t>76.04%</a:t>
                      </a:r>
                    </a:p>
                  </a:txBody>
                  <a:tcPr>
                    <a:solidFill>
                      <a:srgbClr val="D9EAD3"/>
                    </a:solidFill>
                  </a:tcPr>
                </a:tc>
                <a:extLst>
                  <a:ext uri="{0D108BD9-81ED-4DB2-BD59-A6C34878D82A}">
                    <a16:rowId xmlns:a16="http://schemas.microsoft.com/office/drawing/2014/main" val="628402900"/>
                  </a:ext>
                </a:extLst>
              </a:tr>
            </a:tbl>
          </a:graphicData>
        </a:graphic>
      </p:graphicFrame>
      <p:sp>
        <p:nvSpPr>
          <p:cNvPr id="9" name="Text Placeholder 3">
            <a:extLst>
              <a:ext uri="{FF2B5EF4-FFF2-40B4-BE49-F238E27FC236}">
                <a16:creationId xmlns:a16="http://schemas.microsoft.com/office/drawing/2014/main" id="{F088D534-591C-4150-986C-D89F17BE6CCD}"/>
              </a:ext>
            </a:extLst>
          </p:cNvPr>
          <p:cNvSpPr txBox="1">
            <a:spLocks/>
          </p:cNvSpPr>
          <p:nvPr/>
        </p:nvSpPr>
        <p:spPr bwMode="auto">
          <a:xfrm>
            <a:off x="731636" y="1426464"/>
            <a:ext cx="9509529"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Same accuracy as FP32, with no hyperparameter changes.</a:t>
            </a:r>
          </a:p>
          <a:p>
            <a:pPr defTabSz="914400"/>
            <a:endParaRPr lang="en-US" sz="2400" kern="0" dirty="0"/>
          </a:p>
        </p:txBody>
      </p:sp>
    </p:spTree>
    <p:extLst>
      <p:ext uri="{BB962C8B-B14F-4D97-AF65-F5344CB8AC3E}">
        <p14:creationId xmlns:p14="http://schemas.microsoft.com/office/powerpoint/2010/main" val="13431090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Amp for </a:t>
            </a:r>
            <a:r>
              <a:rPr lang="en-US" dirty="0" err="1"/>
              <a:t>pytorch</a:t>
            </a:r>
            <a:endParaRPr lang="en-US" dirty="0"/>
          </a:p>
        </p:txBody>
      </p:sp>
    </p:spTree>
    <p:extLst>
      <p:ext uri="{BB962C8B-B14F-4D97-AF65-F5344CB8AC3E}">
        <p14:creationId xmlns:p14="http://schemas.microsoft.com/office/powerpoint/2010/main" val="13059737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93ACB-EA1E-4E6C-94E5-5982E360DCF9}"/>
              </a:ext>
            </a:extLst>
          </p:cNvPr>
          <p:cNvSpPr>
            <a:spLocks noGrp="1"/>
          </p:cNvSpPr>
          <p:nvPr>
            <p:ph type="title"/>
          </p:nvPr>
        </p:nvSpPr>
        <p:spPr/>
        <p:txBody>
          <a:bodyPr/>
          <a:lstStyle/>
          <a:p>
            <a:r>
              <a:rPr lang="en-US" dirty="0" err="1"/>
              <a:t>AmP</a:t>
            </a:r>
            <a:r>
              <a:rPr lang="en-US" dirty="0"/>
              <a:t>:  automatic mixed precision</a:t>
            </a:r>
          </a:p>
        </p:txBody>
      </p:sp>
      <p:sp>
        <p:nvSpPr>
          <p:cNvPr id="4" name="Text Placeholder 3">
            <a:extLst>
              <a:ext uri="{FF2B5EF4-FFF2-40B4-BE49-F238E27FC236}">
                <a16:creationId xmlns:a16="http://schemas.microsoft.com/office/drawing/2014/main" id="{2C01D06F-415E-423A-B0F1-6719606F271F}"/>
              </a:ext>
            </a:extLst>
          </p:cNvPr>
          <p:cNvSpPr>
            <a:spLocks noGrp="1"/>
          </p:cNvSpPr>
          <p:nvPr>
            <p:ph type="body" sz="quarter" idx="10"/>
          </p:nvPr>
        </p:nvSpPr>
        <p:spPr>
          <a:xfrm>
            <a:off x="498348" y="1795864"/>
            <a:ext cx="9976104" cy="525463"/>
          </a:xfrm>
        </p:spPr>
        <p:txBody>
          <a:bodyPr/>
          <a:lstStyle/>
          <a:p>
            <a:r>
              <a:rPr lang="en-US" dirty="0"/>
              <a:t>Existing FP32 (default) script</a:t>
            </a:r>
            <a:br>
              <a:rPr lang="en-US" dirty="0"/>
            </a:br>
            <a:br>
              <a:rPr lang="en-US" dirty="0"/>
            </a:br>
            <a:r>
              <a:rPr lang="en-US" dirty="0"/>
              <a:t>-&gt;</a:t>
            </a:r>
            <a:br>
              <a:rPr lang="en-US" dirty="0"/>
            </a:br>
            <a:br>
              <a:rPr lang="en-US" dirty="0"/>
            </a:br>
            <a:r>
              <a:rPr lang="en-US" dirty="0"/>
              <a:t>Add 2 lines of Python</a:t>
            </a:r>
            <a:br>
              <a:rPr lang="en-US" dirty="0"/>
            </a:br>
            <a:br>
              <a:rPr lang="en-US" dirty="0"/>
            </a:br>
            <a:r>
              <a:rPr lang="en-US" dirty="0"/>
              <a:t>-&gt;</a:t>
            </a:r>
            <a:br>
              <a:rPr lang="en-US" dirty="0"/>
            </a:br>
            <a:br>
              <a:rPr lang="en-US" dirty="0"/>
            </a:br>
            <a:r>
              <a:rPr lang="en-US" dirty="0"/>
              <a:t>Accelerate your training with mixed precision</a:t>
            </a:r>
          </a:p>
        </p:txBody>
      </p:sp>
    </p:spTree>
    <p:extLst>
      <p:ext uri="{BB962C8B-B14F-4D97-AF65-F5344CB8AC3E}">
        <p14:creationId xmlns:p14="http://schemas.microsoft.com/office/powerpoint/2010/main" val="3728112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1"/>
            <a:ext cx="9976104" cy="731520"/>
          </a:xfrm>
        </p:spPr>
        <p:txBody>
          <a:bodyPr/>
          <a:lstStyle/>
          <a:p>
            <a:r>
              <a:rPr lang="en-US" dirty="0"/>
              <a:t>example</a:t>
            </a:r>
          </a:p>
        </p:txBody>
      </p:sp>
      <p:sp>
        <p:nvSpPr>
          <p:cNvPr id="2" name="Rectangle 1">
            <a:extLst>
              <a:ext uri="{FF2B5EF4-FFF2-40B4-BE49-F238E27FC236}">
                <a16:creationId xmlns:a16="http://schemas.microsoft.com/office/drawing/2014/main" id="{BCF1013D-26FB-4014-8A2D-AFC842B6E112}"/>
              </a:ext>
            </a:extLst>
          </p:cNvPr>
          <p:cNvSpPr/>
          <p:nvPr/>
        </p:nvSpPr>
        <p:spPr>
          <a:xfrm>
            <a:off x="444991" y="731519"/>
            <a:ext cx="10527809" cy="4801314"/>
          </a:xfrm>
          <a:prstGeom prst="rect">
            <a:avLst/>
          </a:prstGeom>
        </p:spPr>
        <p:txBody>
          <a:bodyPr wrap="square" anchor="t">
            <a:spAutoFit/>
          </a:bodyPr>
          <a:lstStyle/>
          <a:p>
            <a:pPr marL="0" marR="0"/>
            <a:br>
              <a:rPr lang="en-US" b="1" dirty="0">
                <a:solidFill>
                  <a:srgbClr val="000000"/>
                </a:solidFill>
                <a:latin typeface="Courier New" panose="02070309020205020404" pitchFamily="49" charset="0"/>
                <a:ea typeface="Times New Roman" panose="02020603050405020304" pitchFamily="18" charset="0"/>
              </a:rPr>
            </a:br>
            <a:r>
              <a:rPr lang="en-US" b="1" dirty="0">
                <a:solidFill>
                  <a:srgbClr val="000000"/>
                </a:solidFill>
                <a:latin typeface="Courier New" panose="02070309020205020404" pitchFamily="49" charset="0"/>
                <a:ea typeface="Times New Roman" panose="02020603050405020304" pitchFamily="18" charset="0"/>
              </a:rPr>
              <a:t>N, </a:t>
            </a:r>
            <a:r>
              <a:rPr lang="en-US" b="1" dirty="0" err="1">
                <a:solidFill>
                  <a:srgbClr val="000000"/>
                </a:solidFill>
                <a:latin typeface="Courier New" panose="02070309020205020404" pitchFamily="49" charset="0"/>
                <a:ea typeface="Times New Roman" panose="02020603050405020304" pitchFamily="18" charset="0"/>
              </a:rPr>
              <a:t>D_in</a:t>
            </a:r>
            <a:r>
              <a:rPr lang="en-US" b="1" dirty="0">
                <a:solidFill>
                  <a:srgbClr val="000000"/>
                </a:solidFill>
                <a:latin typeface="Courier New" panose="02070309020205020404" pitchFamily="49" charset="0"/>
                <a:ea typeface="Times New Roman" panose="02020603050405020304" pitchFamily="18" charset="0"/>
              </a:rPr>
              <a:t>, </a:t>
            </a:r>
            <a:r>
              <a:rPr lang="en-US" b="1" dirty="0" err="1">
                <a:solidFill>
                  <a:srgbClr val="000000"/>
                </a:solidFill>
                <a:latin typeface="Courier New" panose="02070309020205020404" pitchFamily="49" charset="0"/>
                <a:ea typeface="Times New Roman" panose="02020603050405020304" pitchFamily="18" charset="0"/>
              </a:rPr>
              <a:t>D_out</a:t>
            </a:r>
            <a:r>
              <a:rPr lang="en-US" b="1" dirty="0">
                <a:solidFill>
                  <a:srgbClr val="000000"/>
                </a:solidFill>
                <a:latin typeface="Courier New" panose="02070309020205020404" pitchFamily="49" charset="0"/>
                <a:ea typeface="Times New Roman" panose="02020603050405020304" pitchFamily="18" charset="0"/>
              </a:rPr>
              <a:t> = </a:t>
            </a:r>
            <a:r>
              <a:rPr lang="en-US" b="1" dirty="0">
                <a:solidFill>
                  <a:srgbClr val="FF00FF"/>
                </a:solidFill>
                <a:latin typeface="Courier New" panose="02070309020205020404" pitchFamily="49" charset="0"/>
                <a:ea typeface="Times New Roman" panose="02020603050405020304" pitchFamily="18" charset="0"/>
              </a:rPr>
              <a:t>64</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FF00FF"/>
                </a:solidFill>
                <a:latin typeface="Courier New" panose="02070309020205020404" pitchFamily="49" charset="0"/>
                <a:ea typeface="Times New Roman" panose="02020603050405020304" pitchFamily="18" charset="0"/>
              </a:rPr>
              <a:t>1024</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FF00FF"/>
                </a:solidFill>
                <a:latin typeface="Courier New" panose="02070309020205020404" pitchFamily="49" charset="0"/>
                <a:ea typeface="Times New Roman" panose="02020603050405020304" pitchFamily="18" charset="0"/>
              </a:rPr>
              <a:t>512</a:t>
            </a:r>
            <a:endParaRPr lang="en-US" b="1" dirty="0">
              <a:latin typeface="Courier New"/>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x = </a:t>
            </a:r>
            <a:r>
              <a:rPr lang="en-US" b="1" dirty="0" err="1">
                <a:solidFill>
                  <a:schemeClr val="bg1"/>
                </a:solidFill>
                <a:latin typeface="Courier New" panose="02070309020205020404" pitchFamily="49" charset="0"/>
                <a:ea typeface="Times New Roman" panose="02020603050405020304" pitchFamily="18" charset="0"/>
              </a:rPr>
              <a:t>torch.randn</a:t>
            </a:r>
            <a:r>
              <a:rPr lang="en-US" b="1" dirty="0">
                <a:solidFill>
                  <a:schemeClr val="bg1"/>
                </a:solidFill>
                <a:latin typeface="Courier New" panose="02070309020205020404" pitchFamily="49" charset="0"/>
                <a:ea typeface="Times New Roman" panose="02020603050405020304" pitchFamily="18" charset="0"/>
              </a:rPr>
              <a:t>(N, </a:t>
            </a:r>
            <a:r>
              <a:rPr lang="en-US" b="1" dirty="0" err="1">
                <a:solidFill>
                  <a:schemeClr val="bg1"/>
                </a:solidFill>
                <a:latin typeface="Courier New" panose="02070309020205020404" pitchFamily="49" charset="0"/>
                <a:ea typeface="Times New Roman" panose="02020603050405020304" pitchFamily="18" charset="0"/>
              </a:rPr>
              <a:t>D_in</a:t>
            </a:r>
            <a:r>
              <a:rPr lang="en-US" b="1" dirty="0">
                <a:solidFill>
                  <a:schemeClr val="bg1"/>
                </a:solidFill>
                <a:latin typeface="Courier New" panose="02070309020205020404" pitchFamily="49" charset="0"/>
                <a:ea typeface="Times New Roman" panose="02020603050405020304" pitchFamily="18" charset="0"/>
              </a:rPr>
              <a:t>, device=“</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rPr>
              <a:t>”) </a:t>
            </a:r>
            <a:endParaRPr lang="en-US" b="1" dirty="0">
              <a:solidFill>
                <a:schemeClr val="bg1"/>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y = </a:t>
            </a:r>
            <a:r>
              <a:rPr lang="en-US" b="1" dirty="0" err="1">
                <a:solidFill>
                  <a:schemeClr val="bg1"/>
                </a:solidFill>
                <a:latin typeface="Courier New" panose="02070309020205020404" pitchFamily="49" charset="0"/>
                <a:ea typeface="Times New Roman" panose="02020603050405020304" pitchFamily="18" charset="0"/>
              </a:rPr>
              <a:t>torch.randn</a:t>
            </a:r>
            <a:r>
              <a:rPr lang="en-US" b="1" dirty="0">
                <a:solidFill>
                  <a:schemeClr val="bg1"/>
                </a:solidFill>
                <a:latin typeface="Courier New" panose="02070309020205020404" pitchFamily="49" charset="0"/>
                <a:ea typeface="Times New Roman" panose="02020603050405020304" pitchFamily="18" charset="0"/>
              </a:rPr>
              <a:t>(N, </a:t>
            </a:r>
            <a:r>
              <a:rPr lang="en-US" b="1" dirty="0" err="1">
                <a:solidFill>
                  <a:schemeClr val="bg1"/>
                </a:solidFill>
                <a:latin typeface="Courier New" panose="02070309020205020404" pitchFamily="49" charset="0"/>
                <a:ea typeface="Times New Roman" panose="02020603050405020304" pitchFamily="18" charset="0"/>
              </a:rPr>
              <a:t>D_out</a:t>
            </a:r>
            <a:r>
              <a:rPr lang="en-US" b="1" dirty="0">
                <a:solidFill>
                  <a:schemeClr val="bg1"/>
                </a:solidFill>
                <a:latin typeface="Courier New" panose="02070309020205020404" pitchFamily="49" charset="0"/>
                <a:ea typeface="Times New Roman" panose="02020603050405020304" pitchFamily="18" charset="0"/>
              </a:rPr>
              <a:t>, device=“</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rPr>
              <a:t>”)</a:t>
            </a:r>
            <a:endParaRPr lang="en-US" b="1" dirty="0">
              <a:solidFill>
                <a:schemeClr val="bg1"/>
              </a:solidFill>
              <a:latin typeface="Courier New" panose="02070309020205020404" pitchFamily="49" charset="0"/>
              <a:ea typeface="Times New Roman" panose="02020603050405020304" pitchFamily="18" charset="0"/>
              <a:cs typeface="Courier New"/>
            </a:endParaRPr>
          </a:p>
          <a:p>
            <a:pPr marL="0" marR="0"/>
            <a:endParaRPr lang="en-US" b="1" dirty="0">
              <a:solidFill>
                <a:schemeClr val="bg1"/>
              </a:solidFill>
              <a:latin typeface="Courier New"/>
              <a:ea typeface="Times New Roman" panose="02020603050405020304" pitchFamily="18" charset="0"/>
              <a:cs typeface="Courier New"/>
            </a:endParaRPr>
          </a:p>
          <a:p>
            <a:pPr marL="0" marR="0"/>
            <a:r>
              <a:rPr lang="en-US" b="1" dirty="0">
                <a:solidFill>
                  <a:schemeClr val="bg1"/>
                </a:solidFill>
                <a:latin typeface="Courier New" panose="02070309020205020404" pitchFamily="49" charset="0"/>
                <a:ea typeface="Times New Roman" panose="02020603050405020304" pitchFamily="18" charset="0"/>
              </a:rPr>
              <a:t>model = </a:t>
            </a:r>
            <a:r>
              <a:rPr lang="en-US" b="1" dirty="0" err="1">
                <a:solidFill>
                  <a:schemeClr val="bg1"/>
                </a:solidFill>
                <a:latin typeface="Courier New" panose="02070309020205020404" pitchFamily="49" charset="0"/>
                <a:ea typeface="Times New Roman" panose="02020603050405020304" pitchFamily="18" charset="0"/>
              </a:rPr>
              <a:t>torch.nn.Linear</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D_in</a:t>
            </a:r>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D_out</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cs typeface="Courier New"/>
              </a:rPr>
              <a:t>()</a:t>
            </a:r>
            <a:endParaRPr lang="en-US" b="1" dirty="0">
              <a:solidFill>
                <a:srgbClr val="000000"/>
              </a:solidFill>
              <a:latin typeface="Courier New" panose="02070309020205020404" pitchFamily="49" charset="0"/>
              <a:ea typeface="Times New Roman" panose="02020603050405020304" pitchFamily="18" charset="0"/>
            </a:endParaRPr>
          </a:p>
          <a:p>
            <a:r>
              <a:rPr lang="en-US" b="1" dirty="0">
                <a:solidFill>
                  <a:srgbClr val="000000"/>
                </a:solidFill>
                <a:latin typeface="Courier New" panose="02070309020205020404" pitchFamily="49" charset="0"/>
                <a:ea typeface="Times New Roman" panose="02020603050405020304" pitchFamily="18" charset="0"/>
              </a:rPr>
              <a:t>optimizer = </a:t>
            </a:r>
            <a:r>
              <a:rPr lang="en-US" b="1" dirty="0" err="1">
                <a:solidFill>
                  <a:srgbClr val="000000"/>
                </a:solidFill>
                <a:latin typeface="Courier New" panose="02070309020205020404" pitchFamily="49" charset="0"/>
                <a:ea typeface="Times New Roman" panose="02020603050405020304" pitchFamily="18" charset="0"/>
              </a:rPr>
              <a:t>torch.optim.</a:t>
            </a:r>
            <a:r>
              <a:rPr lang="en-US" b="1" dirty="0" err="1">
                <a:solidFill>
                  <a:schemeClr val="bg1"/>
                </a:solidFill>
                <a:latin typeface="Courier New" panose="02070309020205020404" pitchFamily="49" charset="0"/>
                <a:ea typeface="Times New Roman" panose="02020603050405020304" pitchFamily="18" charset="0"/>
              </a:rPr>
              <a:t>SGD</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model.parameters</a:t>
            </a:r>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rgbClr val="000000"/>
                </a:solidFill>
                <a:latin typeface="Courier New" panose="02070309020205020404" pitchFamily="49" charset="0"/>
                <a:ea typeface="Times New Roman" panose="02020603050405020304" pitchFamily="18" charset="0"/>
              </a:rPr>
              <a:t>lr</a:t>
            </a:r>
            <a:r>
              <a:rPr lang="en-US" b="1" dirty="0">
                <a:solidFill>
                  <a:srgbClr val="000000"/>
                </a:solidFill>
                <a:latin typeface="Courier New" panose="02070309020205020404" pitchFamily="49" charset="0"/>
                <a:ea typeface="Times New Roman" panose="02020603050405020304" pitchFamily="18" charset="0"/>
              </a:rPr>
              <a:t>=</a:t>
            </a:r>
            <a:r>
              <a:rPr lang="en-US" b="1" dirty="0">
                <a:solidFill>
                  <a:srgbClr val="FF00FF"/>
                </a:solidFill>
                <a:latin typeface="Courier New" panose="02070309020205020404" pitchFamily="49" charset="0"/>
                <a:ea typeface="Times New Roman" panose="02020603050405020304" pitchFamily="18" charset="0"/>
              </a:rPr>
              <a:t>1e-3</a:t>
            </a:r>
            <a:r>
              <a:rPr lang="en-US" b="1" dirty="0">
                <a:solidFill>
                  <a:schemeClr val="bg1"/>
                </a:solidFill>
                <a:latin typeface="Courier New" panose="02070309020205020404" pitchFamily="49" charset="0"/>
                <a:ea typeface="Times New Roman" panose="02020603050405020304" pitchFamily="18" charset="0"/>
              </a:rPr>
              <a:t>)</a:t>
            </a:r>
            <a:endParaRPr lang="en-US" b="1" dirty="0">
              <a:latin typeface="Courier New"/>
              <a:ea typeface="Times New Roman" panose="02020603050405020304" pitchFamily="18" charset="0"/>
              <a:cs typeface="Courier New"/>
            </a:endParaRPr>
          </a:p>
          <a:p>
            <a:pPr marL="0" marR="0"/>
            <a:endParaRPr lang="en-US" b="1" dirty="0">
              <a:solidFill>
                <a:schemeClr val="bg1"/>
              </a:solidFill>
              <a:latin typeface="Courier New"/>
              <a:ea typeface="Times New Roman" panose="02020603050405020304" pitchFamily="18" charset="0"/>
              <a:cs typeface="Courier New"/>
            </a:endParaRPr>
          </a:p>
          <a:p>
            <a:pPr marL="0" marR="0"/>
            <a:endParaRPr lang="en-US" b="1" dirty="0">
              <a:solidFill>
                <a:schemeClr val="bg1"/>
              </a:solidFill>
              <a:latin typeface="Courier New"/>
              <a:ea typeface="Times New Roman" panose="02020603050405020304" pitchFamily="18" charset="0"/>
              <a:cs typeface="Courier New"/>
            </a:endParaRPr>
          </a:p>
          <a:p>
            <a:r>
              <a:rPr lang="en-US" b="1" dirty="0">
                <a:solidFill>
                  <a:srgbClr val="A52A2A"/>
                </a:solidFill>
                <a:latin typeface="Courier New" panose="02070309020205020404" pitchFamily="49" charset="0"/>
                <a:ea typeface="Times New Roman" panose="02020603050405020304" pitchFamily="18" charset="0"/>
              </a:rPr>
              <a:t>for</a:t>
            </a:r>
            <a:r>
              <a:rPr lang="en-US" b="1" dirty="0">
                <a:solidFill>
                  <a:srgbClr val="000000"/>
                </a:solidFill>
                <a:latin typeface="Courier New" panose="02070309020205020404" pitchFamily="49" charset="0"/>
                <a:ea typeface="Times New Roman" panose="02020603050405020304" pitchFamily="18" charset="0"/>
              </a:rPr>
              <a:t> t </a:t>
            </a:r>
            <a:r>
              <a:rPr lang="en-US" b="1" dirty="0">
                <a:solidFill>
                  <a:srgbClr val="A52A2A"/>
                </a:solidFill>
                <a:latin typeface="Courier New" panose="02070309020205020404" pitchFamily="49" charset="0"/>
                <a:ea typeface="Times New Roman" panose="02020603050405020304" pitchFamily="18" charset="0"/>
              </a:rPr>
              <a:t>in</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008B8B"/>
                </a:solidFill>
                <a:latin typeface="Courier New" panose="02070309020205020404" pitchFamily="49" charset="0"/>
                <a:ea typeface="Times New Roman" panose="02020603050405020304" pitchFamily="18" charset="0"/>
              </a:rPr>
              <a:t>range</a:t>
            </a:r>
            <a:r>
              <a:rPr lang="en-US" b="1" dirty="0">
                <a:solidFill>
                  <a:schemeClr val="bg1"/>
                </a:solidFill>
                <a:latin typeface="Courier New" panose="02070309020205020404" pitchFamily="49" charset="0"/>
                <a:ea typeface="Times New Roman" panose="02020603050405020304" pitchFamily="18" charset="0"/>
              </a:rPr>
              <a:t>(</a:t>
            </a:r>
            <a:r>
              <a:rPr lang="en-US" b="1" dirty="0">
                <a:solidFill>
                  <a:srgbClr val="FF00FF"/>
                </a:solidFill>
                <a:latin typeface="Courier New" panose="02070309020205020404" pitchFamily="49" charset="0"/>
                <a:ea typeface="Times New Roman" panose="02020603050405020304" pitchFamily="18" charset="0"/>
              </a:rPr>
              <a:t>500</a:t>
            </a:r>
            <a:r>
              <a:rPr lang="en-US" b="1" dirty="0">
                <a:solidFill>
                  <a:schemeClr val="bg1"/>
                </a:solidFill>
                <a:latin typeface="Courier New" panose="02070309020205020404" pitchFamily="49" charset="0"/>
                <a:ea typeface="Times New Roman" panose="02020603050405020304" pitchFamily="18" charset="0"/>
              </a:rPr>
              <a:t>)</a:t>
            </a:r>
            <a:r>
              <a:rPr lang="en-US" b="1" dirty="0">
                <a:solidFill>
                  <a:srgbClr val="000000"/>
                </a:solidFill>
                <a:latin typeface="Courier New" panose="02070309020205020404" pitchFamily="49" charset="0"/>
                <a:ea typeface="Times New Roman" panose="02020603050405020304" pitchFamily="18" charset="0"/>
              </a:rPr>
              <a:t>: </a:t>
            </a:r>
            <a:endParaRPr lang="en-US" b="1" dirty="0">
              <a:solidFill>
                <a:srgbClr val="000000"/>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y_pred</a:t>
            </a:r>
            <a:r>
              <a:rPr lang="en-US" b="1" dirty="0">
                <a:solidFill>
                  <a:schemeClr val="bg1"/>
                </a:solidFill>
                <a:latin typeface="Courier New" panose="02070309020205020404" pitchFamily="49" charset="0"/>
                <a:ea typeface="Times New Roman" panose="02020603050405020304" pitchFamily="18" charset="0"/>
              </a:rPr>
              <a:t> = model(x) </a:t>
            </a:r>
            <a:endParaRPr lang="en-US" b="1" dirty="0">
              <a:solidFill>
                <a:srgbClr val="000000"/>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loss = </a:t>
            </a:r>
            <a:r>
              <a:rPr lang="en-US" b="1" dirty="0" err="1">
                <a:solidFill>
                  <a:schemeClr val="bg1"/>
                </a:solidFill>
                <a:latin typeface="Courier New" panose="02070309020205020404" pitchFamily="49" charset="0"/>
                <a:ea typeface="Times New Roman" panose="02020603050405020304" pitchFamily="18" charset="0"/>
              </a:rPr>
              <a:t>torch.nn.functional.mse_loss</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y_pred</a:t>
            </a:r>
            <a:r>
              <a:rPr lang="en-US" b="1" dirty="0">
                <a:solidFill>
                  <a:schemeClr val="bg1"/>
                </a:solidFill>
                <a:latin typeface="Courier New" panose="02070309020205020404" pitchFamily="49" charset="0"/>
                <a:ea typeface="Times New Roman" panose="02020603050405020304" pitchFamily="18" charset="0"/>
              </a:rPr>
              <a:t>, y) </a:t>
            </a:r>
            <a:endParaRPr lang="en-US" b="1" dirty="0">
              <a:solidFill>
                <a:schemeClr val="bg1"/>
              </a:solidFill>
              <a:latin typeface="Courier New" panose="02070309020205020404" pitchFamily="49" charset="0"/>
              <a:ea typeface="Times New Roman" panose="02020603050405020304" pitchFamily="18" charset="0"/>
              <a:cs typeface="Courier New"/>
            </a:endParaRPr>
          </a:p>
          <a:p>
            <a:pPr marL="0" marR="0"/>
            <a:r>
              <a:rPr lang="en-US" b="1" dirty="0">
                <a:solidFill>
                  <a:schemeClr val="bg1"/>
                </a:solidFill>
                <a:latin typeface="Courier New" panose="02070309020205020404" pitchFamily="49" charset="0"/>
                <a:ea typeface="Times New Roman" panose="02020603050405020304" pitchFamily="18" charset="0"/>
                <a:cs typeface="Courier New"/>
              </a:rPr>
              <a:t>    </a:t>
            </a: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optimizer.zero_grad</a:t>
            </a:r>
            <a:r>
              <a:rPr lang="en-US" b="1" dirty="0">
                <a:solidFill>
                  <a:schemeClr val="bg1"/>
                </a:solidFill>
                <a:latin typeface="Courier New" panose="02070309020205020404" pitchFamily="49" charset="0"/>
                <a:ea typeface="Times New Roman" panose="02020603050405020304" pitchFamily="18" charset="0"/>
              </a:rPr>
              <a:t>() </a:t>
            </a:r>
            <a:endParaRPr lang="en-US" b="1" dirty="0">
              <a:solidFill>
                <a:schemeClr val="bg1"/>
              </a:solidFill>
              <a:latin typeface="Courier New" panose="02070309020205020404" pitchFamily="49" charset="0"/>
              <a:ea typeface="Times New Roman" panose="02020603050405020304" pitchFamily="18" charset="0"/>
              <a:cs typeface="Courier New"/>
            </a:endParaRPr>
          </a:p>
          <a:p>
            <a:endParaRPr lang="en-US" b="1" dirty="0">
              <a:solidFill>
                <a:schemeClr val="bg1"/>
              </a:solidFill>
              <a:latin typeface="Courier New" panose="02070309020205020404" pitchFamily="49" charset="0"/>
              <a:ea typeface="Times New Roman" panose="02020603050405020304" pitchFamily="18" charset="0"/>
            </a:endParaRP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loss.backward</a:t>
            </a:r>
            <a:r>
              <a:rPr lang="en-US" b="1" dirty="0">
                <a:solidFill>
                  <a:schemeClr val="bg1"/>
                </a:solidFill>
                <a:latin typeface="Courier New" panose="02070309020205020404" pitchFamily="49" charset="0"/>
                <a:ea typeface="Times New Roman" panose="02020603050405020304" pitchFamily="18" charset="0"/>
              </a:rPr>
              <a:t>()</a:t>
            </a:r>
            <a:r>
              <a:rPr lang="en-US" b="1" dirty="0">
                <a:solidFill>
                  <a:schemeClr val="tx2"/>
                </a:solidFill>
                <a:latin typeface="Courier New" panose="02070309020205020404" pitchFamily="49" charset="0"/>
                <a:ea typeface="Times New Roman" panose="02020603050405020304" pitchFamily="18" charset="0"/>
              </a:rPr>
              <a:t> </a:t>
            </a:r>
            <a:endParaRPr lang="en-US" b="1" dirty="0">
              <a:solidFill>
                <a:schemeClr val="tx2"/>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optimizer.step</a:t>
            </a:r>
            <a:r>
              <a:rPr lang="en-US" b="1" dirty="0">
                <a:solidFill>
                  <a:schemeClr val="bg1"/>
                </a:solidFill>
                <a:latin typeface="Courier New" panose="02070309020205020404" pitchFamily="49" charset="0"/>
                <a:ea typeface="Times New Roman" panose="02020603050405020304" pitchFamily="18" charset="0"/>
              </a:rPr>
              <a:t>()</a:t>
            </a:r>
            <a:endParaRPr lang="en-US" b="1" dirty="0">
              <a:solidFill>
                <a:schemeClr val="bg1"/>
              </a:solidFill>
              <a:latin typeface="Courier New"/>
              <a:ea typeface="Times New Roman" panose="02020603050405020304" pitchFamily="18" charset="0"/>
              <a:cs typeface="Courier New"/>
            </a:endParaRPr>
          </a:p>
        </p:txBody>
      </p:sp>
    </p:spTree>
    <p:extLst>
      <p:ext uri="{BB962C8B-B14F-4D97-AF65-F5344CB8AC3E}">
        <p14:creationId xmlns:p14="http://schemas.microsoft.com/office/powerpoint/2010/main" val="1984643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8" y="658368"/>
            <a:ext cx="9976104" cy="590931"/>
          </a:xfrm>
        </p:spPr>
        <p:txBody>
          <a:bodyPr/>
          <a:lstStyle/>
          <a:p>
            <a:r>
              <a:rPr lang="en-US" dirty="0"/>
              <a:t>This Talk</a:t>
            </a:r>
            <a:endParaRPr lang="en-US" dirty="0">
              <a:solidFill>
                <a:schemeClr val="tx1"/>
              </a:solidFill>
            </a:endParaRPr>
          </a:p>
        </p:txBody>
      </p:sp>
      <p:sp>
        <p:nvSpPr>
          <p:cNvPr id="3" name="Content Placeholder 2">
            <a:extLst>
              <a:ext uri="{FF2B5EF4-FFF2-40B4-BE49-F238E27FC236}">
                <a16:creationId xmlns:a16="http://schemas.microsoft.com/office/drawing/2014/main" id="{C11D5EE6-77C1-44BE-8D9A-464697A1BC3D}"/>
              </a:ext>
            </a:extLst>
          </p:cNvPr>
          <p:cNvSpPr>
            <a:spLocks noGrp="1"/>
          </p:cNvSpPr>
          <p:nvPr>
            <p:ph idx="1"/>
          </p:nvPr>
        </p:nvSpPr>
        <p:spPr>
          <a:xfrm>
            <a:off x="1010647" y="2103035"/>
            <a:ext cx="8765365" cy="3718925"/>
          </a:xfrm>
        </p:spPr>
        <p:txBody>
          <a:bodyPr/>
          <a:lstStyle/>
          <a:p>
            <a:pPr>
              <a:lnSpc>
                <a:spcPct val="100000"/>
              </a:lnSpc>
            </a:pPr>
            <a:r>
              <a:rPr lang="en-US" sz="2200" dirty="0"/>
              <a:t>Using </a:t>
            </a:r>
            <a:r>
              <a:rPr lang="en-US" sz="2200" b="1" dirty="0">
                <a:solidFill>
                  <a:srgbClr val="76B900"/>
                </a:solidFill>
              </a:rPr>
              <a:t>mixed precision</a:t>
            </a:r>
            <a:r>
              <a:rPr lang="en-US" sz="2200" dirty="0"/>
              <a:t> and </a:t>
            </a:r>
            <a:r>
              <a:rPr lang="en-US" sz="2200" b="1" dirty="0">
                <a:solidFill>
                  <a:srgbClr val="76B900"/>
                </a:solidFill>
              </a:rPr>
              <a:t>Volta/Turing </a:t>
            </a:r>
            <a:r>
              <a:rPr lang="en-US" sz="2200" dirty="0"/>
              <a:t>your networks can be:</a:t>
            </a:r>
            <a:endParaRPr lang="en-US" sz="2200" dirty="0">
              <a:solidFill>
                <a:srgbClr val="FFFFFF"/>
              </a:solidFill>
            </a:endParaRPr>
          </a:p>
          <a:p>
            <a:pPr marL="514350" indent="-514350">
              <a:lnSpc>
                <a:spcPct val="100000"/>
              </a:lnSpc>
              <a:buAutoNum type="arabicPeriod"/>
            </a:pPr>
            <a:r>
              <a:rPr lang="en-US" sz="2200" dirty="0">
                <a:solidFill>
                  <a:srgbClr val="000000"/>
                </a:solidFill>
              </a:rPr>
              <a:t>2-4x </a:t>
            </a:r>
            <a:r>
              <a:rPr lang="en-US" sz="2200" b="1" dirty="0">
                <a:solidFill>
                  <a:srgbClr val="76B900"/>
                </a:solidFill>
              </a:rPr>
              <a:t>faster</a:t>
            </a:r>
            <a:endParaRPr lang="en-US" sz="2200" dirty="0">
              <a:solidFill>
                <a:srgbClr val="FFFFFF"/>
              </a:solidFill>
            </a:endParaRPr>
          </a:p>
          <a:p>
            <a:pPr marL="514350" indent="-514350">
              <a:lnSpc>
                <a:spcPct val="100000"/>
              </a:lnSpc>
              <a:buAutoNum type="arabicPeriod"/>
            </a:pPr>
            <a:r>
              <a:rPr lang="en-US" sz="2200" dirty="0">
                <a:solidFill>
                  <a:srgbClr val="000000"/>
                </a:solidFill>
              </a:rPr>
              <a:t>more </a:t>
            </a:r>
            <a:r>
              <a:rPr lang="en-US" sz="2200" b="1" dirty="0">
                <a:solidFill>
                  <a:srgbClr val="76B900"/>
                </a:solidFill>
              </a:rPr>
              <a:t>memory-efficient</a:t>
            </a:r>
          </a:p>
          <a:p>
            <a:pPr marL="514350" indent="-514350">
              <a:lnSpc>
                <a:spcPct val="100000"/>
              </a:lnSpc>
              <a:buAutoNum type="arabicPeriod"/>
            </a:pPr>
            <a:r>
              <a:rPr lang="en-US" sz="2200" dirty="0">
                <a:solidFill>
                  <a:srgbClr val="000000"/>
                </a:solidFill>
              </a:rPr>
              <a:t>just as </a:t>
            </a:r>
            <a:r>
              <a:rPr lang="en-US" sz="2200" b="1" dirty="0">
                <a:solidFill>
                  <a:srgbClr val="76B900"/>
                </a:solidFill>
              </a:rPr>
              <a:t>powerful</a:t>
            </a:r>
          </a:p>
          <a:p>
            <a:pPr>
              <a:lnSpc>
                <a:spcPct val="100000"/>
              </a:lnSpc>
            </a:pPr>
            <a:r>
              <a:rPr lang="en-US" sz="2200" dirty="0">
                <a:solidFill>
                  <a:srgbClr val="000000"/>
                </a:solidFill>
              </a:rPr>
              <a:t>with </a:t>
            </a:r>
            <a:r>
              <a:rPr lang="en-US" sz="2200" b="1" dirty="0">
                <a:solidFill>
                  <a:srgbClr val="76B900"/>
                </a:solidFill>
              </a:rPr>
              <a:t>no architecture change</a:t>
            </a:r>
            <a:r>
              <a:rPr lang="en-US" sz="2200" b="1" dirty="0"/>
              <a:t>.</a:t>
            </a:r>
            <a:endParaRPr lang="en-US" sz="2200" dirty="0"/>
          </a:p>
        </p:txBody>
      </p:sp>
    </p:spTree>
    <p:extLst>
      <p:ext uri="{BB962C8B-B14F-4D97-AF65-F5344CB8AC3E}">
        <p14:creationId xmlns:p14="http://schemas.microsoft.com/office/powerpoint/2010/main" val="84775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1"/>
            <a:ext cx="9976104" cy="731520"/>
          </a:xfrm>
        </p:spPr>
        <p:txBody>
          <a:bodyPr/>
          <a:lstStyle/>
          <a:p>
            <a:r>
              <a:rPr lang="en-US" dirty="0"/>
              <a:t>example</a:t>
            </a:r>
          </a:p>
        </p:txBody>
      </p:sp>
      <p:sp>
        <p:nvSpPr>
          <p:cNvPr id="2" name="Rectangle 1">
            <a:extLst>
              <a:ext uri="{FF2B5EF4-FFF2-40B4-BE49-F238E27FC236}">
                <a16:creationId xmlns:a16="http://schemas.microsoft.com/office/drawing/2014/main" id="{BCF1013D-26FB-4014-8A2D-AFC842B6E112}"/>
              </a:ext>
            </a:extLst>
          </p:cNvPr>
          <p:cNvSpPr/>
          <p:nvPr/>
        </p:nvSpPr>
        <p:spPr>
          <a:xfrm>
            <a:off x="444991" y="731519"/>
            <a:ext cx="10527809" cy="4801314"/>
          </a:xfrm>
          <a:prstGeom prst="rect">
            <a:avLst/>
          </a:prstGeom>
        </p:spPr>
        <p:txBody>
          <a:bodyPr wrap="square" anchor="t">
            <a:spAutoFit/>
          </a:bodyPr>
          <a:lstStyle/>
          <a:p>
            <a:pPr marL="0" marR="0"/>
            <a:endParaRPr lang="en-US" b="1" dirty="0">
              <a:solidFill>
                <a:srgbClr val="000000"/>
              </a:solidFill>
              <a:latin typeface="Courier New" panose="02070309020205020404" pitchFamily="49" charset="0"/>
              <a:ea typeface="Times New Roman" panose="02020603050405020304" pitchFamily="18" charset="0"/>
            </a:endParaRPr>
          </a:p>
          <a:p>
            <a:pPr marL="0" marR="0"/>
            <a:r>
              <a:rPr lang="en-US" b="1" dirty="0">
                <a:solidFill>
                  <a:srgbClr val="000000"/>
                </a:solidFill>
                <a:latin typeface="Courier New" panose="02070309020205020404" pitchFamily="49" charset="0"/>
                <a:ea typeface="Times New Roman" panose="02020603050405020304" pitchFamily="18" charset="0"/>
              </a:rPr>
              <a:t>N, </a:t>
            </a:r>
            <a:r>
              <a:rPr lang="en-US" b="1" dirty="0" err="1">
                <a:solidFill>
                  <a:srgbClr val="000000"/>
                </a:solidFill>
                <a:latin typeface="Courier New" panose="02070309020205020404" pitchFamily="49" charset="0"/>
                <a:ea typeface="Times New Roman" panose="02020603050405020304" pitchFamily="18" charset="0"/>
              </a:rPr>
              <a:t>D_in</a:t>
            </a:r>
            <a:r>
              <a:rPr lang="en-US" b="1" dirty="0">
                <a:solidFill>
                  <a:srgbClr val="000000"/>
                </a:solidFill>
                <a:latin typeface="Courier New" panose="02070309020205020404" pitchFamily="49" charset="0"/>
                <a:ea typeface="Times New Roman" panose="02020603050405020304" pitchFamily="18" charset="0"/>
              </a:rPr>
              <a:t>, </a:t>
            </a:r>
            <a:r>
              <a:rPr lang="en-US" b="1" dirty="0" err="1">
                <a:solidFill>
                  <a:srgbClr val="000000"/>
                </a:solidFill>
                <a:latin typeface="Courier New" panose="02070309020205020404" pitchFamily="49" charset="0"/>
                <a:ea typeface="Times New Roman" panose="02020603050405020304" pitchFamily="18" charset="0"/>
              </a:rPr>
              <a:t>D_out</a:t>
            </a:r>
            <a:r>
              <a:rPr lang="en-US" b="1" dirty="0">
                <a:solidFill>
                  <a:srgbClr val="000000"/>
                </a:solidFill>
                <a:latin typeface="Courier New" panose="02070309020205020404" pitchFamily="49" charset="0"/>
                <a:ea typeface="Times New Roman" panose="02020603050405020304" pitchFamily="18" charset="0"/>
              </a:rPr>
              <a:t> = </a:t>
            </a:r>
            <a:r>
              <a:rPr lang="en-US" b="1" dirty="0">
                <a:solidFill>
                  <a:srgbClr val="FF00FF"/>
                </a:solidFill>
                <a:latin typeface="Courier New" panose="02070309020205020404" pitchFamily="49" charset="0"/>
                <a:ea typeface="Times New Roman" panose="02020603050405020304" pitchFamily="18" charset="0"/>
              </a:rPr>
              <a:t>64</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FF00FF"/>
                </a:solidFill>
                <a:latin typeface="Courier New" panose="02070309020205020404" pitchFamily="49" charset="0"/>
                <a:ea typeface="Times New Roman" panose="02020603050405020304" pitchFamily="18" charset="0"/>
              </a:rPr>
              <a:t>1024</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FF00FF"/>
                </a:solidFill>
                <a:latin typeface="Courier New" panose="02070309020205020404" pitchFamily="49" charset="0"/>
                <a:ea typeface="Times New Roman" panose="02020603050405020304" pitchFamily="18" charset="0"/>
              </a:rPr>
              <a:t>512</a:t>
            </a:r>
            <a:endParaRPr lang="en-US" b="1" dirty="0">
              <a:latin typeface="Courier New"/>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x = </a:t>
            </a:r>
            <a:r>
              <a:rPr lang="en-US" b="1" dirty="0" err="1">
                <a:solidFill>
                  <a:schemeClr val="bg1"/>
                </a:solidFill>
                <a:latin typeface="Courier New" panose="02070309020205020404" pitchFamily="49" charset="0"/>
                <a:ea typeface="Times New Roman" panose="02020603050405020304" pitchFamily="18" charset="0"/>
              </a:rPr>
              <a:t>torch.randn</a:t>
            </a:r>
            <a:r>
              <a:rPr lang="en-US" b="1" dirty="0">
                <a:solidFill>
                  <a:schemeClr val="bg1"/>
                </a:solidFill>
                <a:latin typeface="Courier New" panose="02070309020205020404" pitchFamily="49" charset="0"/>
                <a:ea typeface="Times New Roman" panose="02020603050405020304" pitchFamily="18" charset="0"/>
              </a:rPr>
              <a:t>(N, </a:t>
            </a:r>
            <a:r>
              <a:rPr lang="en-US" b="1" dirty="0" err="1">
                <a:solidFill>
                  <a:schemeClr val="bg1"/>
                </a:solidFill>
                <a:latin typeface="Courier New" panose="02070309020205020404" pitchFamily="49" charset="0"/>
                <a:ea typeface="Times New Roman" panose="02020603050405020304" pitchFamily="18" charset="0"/>
              </a:rPr>
              <a:t>D_in</a:t>
            </a:r>
            <a:r>
              <a:rPr lang="en-US" b="1" dirty="0">
                <a:solidFill>
                  <a:schemeClr val="bg1"/>
                </a:solidFill>
                <a:latin typeface="Courier New" panose="02070309020205020404" pitchFamily="49" charset="0"/>
                <a:ea typeface="Times New Roman" panose="02020603050405020304" pitchFamily="18" charset="0"/>
              </a:rPr>
              <a:t>, device=“</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rPr>
              <a:t>”) </a:t>
            </a:r>
            <a:endParaRPr lang="en-US" b="1" dirty="0">
              <a:solidFill>
                <a:schemeClr val="bg1"/>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y = </a:t>
            </a:r>
            <a:r>
              <a:rPr lang="en-US" b="1" dirty="0" err="1">
                <a:solidFill>
                  <a:schemeClr val="bg1"/>
                </a:solidFill>
                <a:latin typeface="Courier New" panose="02070309020205020404" pitchFamily="49" charset="0"/>
                <a:ea typeface="Times New Roman" panose="02020603050405020304" pitchFamily="18" charset="0"/>
              </a:rPr>
              <a:t>torch.randn</a:t>
            </a:r>
            <a:r>
              <a:rPr lang="en-US" b="1" dirty="0">
                <a:solidFill>
                  <a:schemeClr val="bg1"/>
                </a:solidFill>
                <a:latin typeface="Courier New" panose="02070309020205020404" pitchFamily="49" charset="0"/>
                <a:ea typeface="Times New Roman" panose="02020603050405020304" pitchFamily="18" charset="0"/>
              </a:rPr>
              <a:t>(N, </a:t>
            </a:r>
            <a:r>
              <a:rPr lang="en-US" b="1" dirty="0" err="1">
                <a:solidFill>
                  <a:schemeClr val="bg1"/>
                </a:solidFill>
                <a:latin typeface="Courier New" panose="02070309020205020404" pitchFamily="49" charset="0"/>
                <a:ea typeface="Times New Roman" panose="02020603050405020304" pitchFamily="18" charset="0"/>
              </a:rPr>
              <a:t>D_out</a:t>
            </a:r>
            <a:r>
              <a:rPr lang="en-US" b="1" dirty="0">
                <a:solidFill>
                  <a:schemeClr val="bg1"/>
                </a:solidFill>
                <a:latin typeface="Courier New" panose="02070309020205020404" pitchFamily="49" charset="0"/>
                <a:ea typeface="Times New Roman" panose="02020603050405020304" pitchFamily="18" charset="0"/>
              </a:rPr>
              <a:t>, device=“</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rPr>
              <a:t>”)</a:t>
            </a:r>
            <a:endParaRPr lang="en-US" b="1" dirty="0">
              <a:solidFill>
                <a:schemeClr val="bg1"/>
              </a:solidFill>
              <a:latin typeface="Courier New" panose="02070309020205020404" pitchFamily="49" charset="0"/>
              <a:ea typeface="Times New Roman" panose="02020603050405020304" pitchFamily="18" charset="0"/>
              <a:cs typeface="Courier New"/>
            </a:endParaRPr>
          </a:p>
          <a:p>
            <a:pPr marL="0" marR="0"/>
            <a:endParaRPr lang="en-US" b="1" dirty="0">
              <a:solidFill>
                <a:schemeClr val="bg1"/>
              </a:solidFill>
              <a:latin typeface="Courier New"/>
              <a:ea typeface="Times New Roman" panose="02020603050405020304" pitchFamily="18" charset="0"/>
              <a:cs typeface="Courier New"/>
            </a:endParaRPr>
          </a:p>
          <a:p>
            <a:pPr marL="0" marR="0"/>
            <a:r>
              <a:rPr lang="en-US" b="1" dirty="0">
                <a:solidFill>
                  <a:schemeClr val="bg1"/>
                </a:solidFill>
                <a:latin typeface="Courier New" panose="02070309020205020404" pitchFamily="49" charset="0"/>
                <a:ea typeface="Times New Roman" panose="02020603050405020304" pitchFamily="18" charset="0"/>
              </a:rPr>
              <a:t>model = </a:t>
            </a:r>
            <a:r>
              <a:rPr lang="en-US" b="1" dirty="0" err="1">
                <a:solidFill>
                  <a:schemeClr val="bg1"/>
                </a:solidFill>
                <a:latin typeface="Courier New" panose="02070309020205020404" pitchFamily="49" charset="0"/>
                <a:ea typeface="Times New Roman" panose="02020603050405020304" pitchFamily="18" charset="0"/>
              </a:rPr>
              <a:t>torch.nn.Linear</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D_in</a:t>
            </a:r>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D_out</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cs typeface="Courier New"/>
              </a:rPr>
              <a:t>()</a:t>
            </a:r>
            <a:endParaRPr lang="en-US" b="1" dirty="0">
              <a:solidFill>
                <a:srgbClr val="000000"/>
              </a:solidFill>
              <a:latin typeface="Courier New" panose="02070309020205020404" pitchFamily="49" charset="0"/>
              <a:ea typeface="Times New Roman" panose="02020603050405020304" pitchFamily="18" charset="0"/>
            </a:endParaRPr>
          </a:p>
          <a:p>
            <a:r>
              <a:rPr lang="en-US" b="1" dirty="0">
                <a:solidFill>
                  <a:srgbClr val="000000"/>
                </a:solidFill>
                <a:latin typeface="Courier New" panose="02070309020205020404" pitchFamily="49" charset="0"/>
                <a:ea typeface="Times New Roman" panose="02020603050405020304" pitchFamily="18" charset="0"/>
              </a:rPr>
              <a:t>optimizer = </a:t>
            </a:r>
            <a:r>
              <a:rPr lang="en-US" b="1" dirty="0" err="1">
                <a:solidFill>
                  <a:srgbClr val="000000"/>
                </a:solidFill>
                <a:latin typeface="Courier New" panose="02070309020205020404" pitchFamily="49" charset="0"/>
                <a:ea typeface="Times New Roman" panose="02020603050405020304" pitchFamily="18" charset="0"/>
              </a:rPr>
              <a:t>torch.optim.</a:t>
            </a:r>
            <a:r>
              <a:rPr lang="en-US" b="1" dirty="0" err="1">
                <a:solidFill>
                  <a:schemeClr val="bg1"/>
                </a:solidFill>
                <a:latin typeface="Courier New" panose="02070309020205020404" pitchFamily="49" charset="0"/>
                <a:ea typeface="Times New Roman" panose="02020603050405020304" pitchFamily="18" charset="0"/>
              </a:rPr>
              <a:t>SGD</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model.parameters</a:t>
            </a:r>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rgbClr val="000000"/>
                </a:solidFill>
                <a:latin typeface="Courier New" panose="02070309020205020404" pitchFamily="49" charset="0"/>
                <a:ea typeface="Times New Roman" panose="02020603050405020304" pitchFamily="18" charset="0"/>
              </a:rPr>
              <a:t>lr</a:t>
            </a:r>
            <a:r>
              <a:rPr lang="en-US" b="1" dirty="0">
                <a:solidFill>
                  <a:srgbClr val="000000"/>
                </a:solidFill>
                <a:latin typeface="Courier New" panose="02070309020205020404" pitchFamily="49" charset="0"/>
                <a:ea typeface="Times New Roman" panose="02020603050405020304" pitchFamily="18" charset="0"/>
              </a:rPr>
              <a:t>=</a:t>
            </a:r>
            <a:r>
              <a:rPr lang="en-US" b="1" dirty="0">
                <a:solidFill>
                  <a:srgbClr val="FF00FF"/>
                </a:solidFill>
                <a:latin typeface="Courier New" panose="02070309020205020404" pitchFamily="49" charset="0"/>
                <a:ea typeface="Times New Roman" panose="02020603050405020304" pitchFamily="18" charset="0"/>
              </a:rPr>
              <a:t>1e-3</a:t>
            </a:r>
            <a:r>
              <a:rPr lang="en-US" b="1" dirty="0">
                <a:solidFill>
                  <a:schemeClr val="bg1"/>
                </a:solidFill>
                <a:latin typeface="Courier New" panose="02070309020205020404" pitchFamily="49" charset="0"/>
                <a:ea typeface="Times New Roman" panose="02020603050405020304" pitchFamily="18" charset="0"/>
              </a:rPr>
              <a:t>)</a:t>
            </a:r>
            <a:endParaRPr lang="en-US" b="1" dirty="0">
              <a:latin typeface="Courier New"/>
              <a:ea typeface="Times New Roman" panose="02020603050405020304" pitchFamily="18" charset="0"/>
              <a:cs typeface="Courier New"/>
            </a:endParaRPr>
          </a:p>
          <a:p>
            <a:pPr marL="0" marR="0"/>
            <a:r>
              <a:rPr lang="en-US" b="1" dirty="0">
                <a:solidFill>
                  <a:schemeClr val="tx2"/>
                </a:solidFill>
                <a:latin typeface="Courier New"/>
                <a:ea typeface="Times New Roman" panose="02020603050405020304" pitchFamily="18" charset="0"/>
                <a:cs typeface="Courier New"/>
              </a:rPr>
              <a:t>model, optimizer = </a:t>
            </a:r>
            <a:r>
              <a:rPr lang="en-US" b="1" dirty="0" err="1">
                <a:solidFill>
                  <a:schemeClr val="tx2"/>
                </a:solidFill>
                <a:latin typeface="Courier New"/>
                <a:ea typeface="Times New Roman" panose="02020603050405020304" pitchFamily="18" charset="0"/>
                <a:cs typeface="Courier New"/>
              </a:rPr>
              <a:t>amp.initialize</a:t>
            </a:r>
            <a:r>
              <a:rPr lang="en-US" b="1" dirty="0">
                <a:solidFill>
                  <a:schemeClr val="tx2"/>
                </a:solidFill>
                <a:latin typeface="Courier New"/>
                <a:ea typeface="Times New Roman" panose="02020603050405020304" pitchFamily="18" charset="0"/>
                <a:cs typeface="Courier New"/>
              </a:rPr>
              <a:t>(model, optimizer, </a:t>
            </a:r>
            <a:r>
              <a:rPr lang="en-US" b="1" dirty="0" err="1">
                <a:solidFill>
                  <a:schemeClr val="tx2"/>
                </a:solidFill>
                <a:latin typeface="Courier New"/>
                <a:ea typeface="Times New Roman" panose="02020603050405020304" pitchFamily="18" charset="0"/>
                <a:cs typeface="Courier New"/>
              </a:rPr>
              <a:t>opt_level</a:t>
            </a:r>
            <a:r>
              <a:rPr lang="en-US" b="1" dirty="0">
                <a:solidFill>
                  <a:schemeClr val="tx2"/>
                </a:solidFill>
                <a:latin typeface="Courier New"/>
                <a:ea typeface="Times New Roman" panose="02020603050405020304" pitchFamily="18" charset="0"/>
                <a:cs typeface="Courier New"/>
              </a:rPr>
              <a:t>=“O1”)</a:t>
            </a:r>
          </a:p>
          <a:p>
            <a:pPr marL="0" marR="0"/>
            <a:endParaRPr lang="en-US" b="1" dirty="0">
              <a:solidFill>
                <a:schemeClr val="bg1"/>
              </a:solidFill>
              <a:latin typeface="Courier New"/>
              <a:ea typeface="Times New Roman" panose="02020603050405020304" pitchFamily="18" charset="0"/>
              <a:cs typeface="Courier New"/>
            </a:endParaRPr>
          </a:p>
          <a:p>
            <a:r>
              <a:rPr lang="en-US" b="1" dirty="0">
                <a:solidFill>
                  <a:srgbClr val="A52A2A"/>
                </a:solidFill>
                <a:latin typeface="Courier New" panose="02070309020205020404" pitchFamily="49" charset="0"/>
                <a:ea typeface="Times New Roman" panose="02020603050405020304" pitchFamily="18" charset="0"/>
              </a:rPr>
              <a:t>for</a:t>
            </a:r>
            <a:r>
              <a:rPr lang="en-US" b="1" dirty="0">
                <a:solidFill>
                  <a:srgbClr val="000000"/>
                </a:solidFill>
                <a:latin typeface="Courier New" panose="02070309020205020404" pitchFamily="49" charset="0"/>
                <a:ea typeface="Times New Roman" panose="02020603050405020304" pitchFamily="18" charset="0"/>
              </a:rPr>
              <a:t> t </a:t>
            </a:r>
            <a:r>
              <a:rPr lang="en-US" b="1" dirty="0">
                <a:solidFill>
                  <a:srgbClr val="A52A2A"/>
                </a:solidFill>
                <a:latin typeface="Courier New" panose="02070309020205020404" pitchFamily="49" charset="0"/>
                <a:ea typeface="Times New Roman" panose="02020603050405020304" pitchFamily="18" charset="0"/>
              </a:rPr>
              <a:t>in</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008B8B"/>
                </a:solidFill>
                <a:latin typeface="Courier New" panose="02070309020205020404" pitchFamily="49" charset="0"/>
                <a:ea typeface="Times New Roman" panose="02020603050405020304" pitchFamily="18" charset="0"/>
              </a:rPr>
              <a:t>range</a:t>
            </a:r>
            <a:r>
              <a:rPr lang="en-US" b="1" dirty="0">
                <a:solidFill>
                  <a:schemeClr val="bg1"/>
                </a:solidFill>
                <a:latin typeface="Courier New" panose="02070309020205020404" pitchFamily="49" charset="0"/>
                <a:ea typeface="Times New Roman" panose="02020603050405020304" pitchFamily="18" charset="0"/>
              </a:rPr>
              <a:t>(</a:t>
            </a:r>
            <a:r>
              <a:rPr lang="en-US" b="1" dirty="0">
                <a:solidFill>
                  <a:srgbClr val="FF00FF"/>
                </a:solidFill>
                <a:latin typeface="Courier New" panose="02070309020205020404" pitchFamily="49" charset="0"/>
                <a:ea typeface="Times New Roman" panose="02020603050405020304" pitchFamily="18" charset="0"/>
              </a:rPr>
              <a:t>500</a:t>
            </a:r>
            <a:r>
              <a:rPr lang="en-US" b="1" dirty="0">
                <a:solidFill>
                  <a:schemeClr val="bg1"/>
                </a:solidFill>
                <a:latin typeface="Courier New" panose="02070309020205020404" pitchFamily="49" charset="0"/>
                <a:ea typeface="Times New Roman" panose="02020603050405020304" pitchFamily="18" charset="0"/>
              </a:rPr>
              <a:t>)</a:t>
            </a:r>
            <a:r>
              <a:rPr lang="en-US" b="1" dirty="0">
                <a:solidFill>
                  <a:srgbClr val="000000"/>
                </a:solidFill>
                <a:latin typeface="Courier New" panose="02070309020205020404" pitchFamily="49" charset="0"/>
                <a:ea typeface="Times New Roman" panose="02020603050405020304" pitchFamily="18" charset="0"/>
              </a:rPr>
              <a:t>: </a:t>
            </a:r>
            <a:endParaRPr lang="en-US" b="1" dirty="0">
              <a:solidFill>
                <a:srgbClr val="000000"/>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y_pred</a:t>
            </a:r>
            <a:r>
              <a:rPr lang="en-US" b="1" dirty="0">
                <a:solidFill>
                  <a:schemeClr val="bg1"/>
                </a:solidFill>
                <a:latin typeface="Courier New" panose="02070309020205020404" pitchFamily="49" charset="0"/>
                <a:ea typeface="Times New Roman" panose="02020603050405020304" pitchFamily="18" charset="0"/>
              </a:rPr>
              <a:t> = model(x) </a:t>
            </a:r>
            <a:endParaRPr lang="en-US" b="1" dirty="0">
              <a:solidFill>
                <a:srgbClr val="000000"/>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loss = </a:t>
            </a:r>
            <a:r>
              <a:rPr lang="en-US" b="1" dirty="0" err="1">
                <a:solidFill>
                  <a:schemeClr val="bg1"/>
                </a:solidFill>
                <a:latin typeface="Courier New" panose="02070309020205020404" pitchFamily="49" charset="0"/>
                <a:ea typeface="Times New Roman" panose="02020603050405020304" pitchFamily="18" charset="0"/>
              </a:rPr>
              <a:t>torch.nn.functional.mse_loss</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y_pred</a:t>
            </a:r>
            <a:r>
              <a:rPr lang="en-US" b="1" dirty="0">
                <a:solidFill>
                  <a:schemeClr val="bg1"/>
                </a:solidFill>
                <a:latin typeface="Courier New" panose="02070309020205020404" pitchFamily="49" charset="0"/>
                <a:ea typeface="Times New Roman" panose="02020603050405020304" pitchFamily="18" charset="0"/>
              </a:rPr>
              <a:t>, y) </a:t>
            </a:r>
            <a:endParaRPr lang="en-US" b="1" dirty="0">
              <a:solidFill>
                <a:schemeClr val="bg1"/>
              </a:solidFill>
              <a:latin typeface="Courier New" panose="02070309020205020404" pitchFamily="49" charset="0"/>
              <a:ea typeface="Times New Roman" panose="02020603050405020304" pitchFamily="18" charset="0"/>
              <a:cs typeface="Courier New"/>
            </a:endParaRPr>
          </a:p>
          <a:p>
            <a:pPr marL="0" marR="0"/>
            <a:r>
              <a:rPr lang="en-US" b="1" dirty="0">
                <a:solidFill>
                  <a:schemeClr val="bg1"/>
                </a:solidFill>
                <a:latin typeface="Courier New" panose="02070309020205020404" pitchFamily="49" charset="0"/>
                <a:ea typeface="Times New Roman" panose="02020603050405020304" pitchFamily="18" charset="0"/>
                <a:cs typeface="Courier New"/>
              </a:rPr>
              <a:t>    </a:t>
            </a: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optimizer.zero_grad</a:t>
            </a:r>
            <a:r>
              <a:rPr lang="en-US" b="1" dirty="0">
                <a:solidFill>
                  <a:schemeClr val="bg1"/>
                </a:solidFill>
                <a:latin typeface="Courier New" panose="02070309020205020404" pitchFamily="49" charset="0"/>
                <a:ea typeface="Times New Roman" panose="02020603050405020304" pitchFamily="18" charset="0"/>
              </a:rPr>
              <a:t>() </a:t>
            </a:r>
            <a:endParaRPr lang="en-US" b="1" dirty="0">
              <a:solidFill>
                <a:schemeClr val="bg1"/>
              </a:solidFill>
              <a:latin typeface="Courier New" panose="02070309020205020404" pitchFamily="49" charset="0"/>
              <a:ea typeface="Times New Roman" panose="02020603050405020304" pitchFamily="18" charset="0"/>
              <a:cs typeface="Courier New"/>
            </a:endParaRPr>
          </a:p>
          <a:p>
            <a:r>
              <a:rPr lang="en-US" b="1" dirty="0">
                <a:solidFill>
                  <a:schemeClr val="tx2"/>
                </a:solidFill>
                <a:latin typeface="Courier New" panose="02070309020205020404" pitchFamily="49" charset="0"/>
                <a:ea typeface="Times New Roman" panose="02020603050405020304" pitchFamily="18" charset="0"/>
              </a:rPr>
              <a:t>    </a:t>
            </a:r>
            <a:r>
              <a:rPr lang="en-US" b="1" dirty="0">
                <a:solidFill>
                  <a:schemeClr val="tx2"/>
                </a:solidFill>
                <a:latin typeface="Courier New" panose="02070309020205020404" pitchFamily="49" charset="0"/>
                <a:ea typeface="Times New Roman" panose="02020603050405020304" pitchFamily="18" charset="0"/>
                <a:cs typeface="Courier New"/>
              </a:rPr>
              <a:t>with </a:t>
            </a:r>
            <a:r>
              <a:rPr lang="en-US" b="1" dirty="0" err="1">
                <a:solidFill>
                  <a:schemeClr val="tx2"/>
                </a:solidFill>
                <a:latin typeface="Courier New" panose="02070309020205020404" pitchFamily="49" charset="0"/>
                <a:ea typeface="Times New Roman" panose="02020603050405020304" pitchFamily="18" charset="0"/>
                <a:cs typeface="Courier New"/>
              </a:rPr>
              <a:t>amp.scale_loss</a:t>
            </a:r>
            <a:r>
              <a:rPr lang="en-US" b="1" dirty="0">
                <a:solidFill>
                  <a:schemeClr val="tx2"/>
                </a:solidFill>
                <a:latin typeface="Courier New" panose="02070309020205020404" pitchFamily="49" charset="0"/>
                <a:ea typeface="Times New Roman" panose="02020603050405020304" pitchFamily="18" charset="0"/>
                <a:cs typeface="Courier New"/>
              </a:rPr>
              <a:t>(loss, optimizer) as </a:t>
            </a:r>
            <a:r>
              <a:rPr lang="en-US" b="1" dirty="0" err="1">
                <a:solidFill>
                  <a:schemeClr val="tx2"/>
                </a:solidFill>
                <a:latin typeface="Courier New" panose="02070309020205020404" pitchFamily="49" charset="0"/>
                <a:ea typeface="Times New Roman" panose="02020603050405020304" pitchFamily="18" charset="0"/>
                <a:cs typeface="Courier New"/>
              </a:rPr>
              <a:t>scaled_loss</a:t>
            </a:r>
            <a:r>
              <a:rPr lang="en-US" b="1" dirty="0">
                <a:solidFill>
                  <a:schemeClr val="tx2"/>
                </a:solidFill>
                <a:latin typeface="Courier New" panose="02070309020205020404" pitchFamily="49" charset="0"/>
                <a:ea typeface="Times New Roman" panose="02020603050405020304" pitchFamily="18" charset="0"/>
                <a:cs typeface="Courier New"/>
              </a:rPr>
              <a:t>:</a:t>
            </a:r>
            <a:endParaRPr lang="en-US" b="1" dirty="0">
              <a:solidFill>
                <a:schemeClr val="tx2"/>
              </a:solidFill>
              <a:latin typeface="Courier New" panose="02070309020205020404" pitchFamily="49" charset="0"/>
              <a:ea typeface="Times New Roman" panose="02020603050405020304" pitchFamily="18" charset="0"/>
            </a:endParaRPr>
          </a:p>
          <a:p>
            <a:r>
              <a:rPr lang="en-US" b="1" dirty="0">
                <a:solidFill>
                  <a:schemeClr val="tx2"/>
                </a:solidFill>
                <a:latin typeface="Courier New" panose="02070309020205020404" pitchFamily="49" charset="0"/>
                <a:ea typeface="Times New Roman" panose="02020603050405020304" pitchFamily="18" charset="0"/>
              </a:rPr>
              <a:t>        </a:t>
            </a:r>
            <a:r>
              <a:rPr lang="en-US" b="1" dirty="0" err="1">
                <a:solidFill>
                  <a:schemeClr val="tx2"/>
                </a:solidFill>
                <a:latin typeface="Courier New" panose="02070309020205020404" pitchFamily="49" charset="0"/>
                <a:ea typeface="Times New Roman" panose="02020603050405020304" pitchFamily="18" charset="0"/>
              </a:rPr>
              <a:t>scaled_loss.backward</a:t>
            </a:r>
            <a:r>
              <a:rPr lang="en-US" b="1" dirty="0">
                <a:solidFill>
                  <a:schemeClr val="tx2"/>
                </a:solidFill>
                <a:latin typeface="Courier New" panose="02070309020205020404" pitchFamily="49" charset="0"/>
                <a:ea typeface="Times New Roman" panose="02020603050405020304" pitchFamily="18" charset="0"/>
              </a:rPr>
              <a:t>()</a:t>
            </a:r>
            <a:endParaRPr lang="en-US" b="1" dirty="0">
              <a:solidFill>
                <a:schemeClr val="tx2"/>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optimizer.step</a:t>
            </a:r>
            <a:r>
              <a:rPr lang="en-US" b="1" dirty="0">
                <a:solidFill>
                  <a:schemeClr val="bg1"/>
                </a:solidFill>
                <a:latin typeface="Courier New" panose="02070309020205020404" pitchFamily="49" charset="0"/>
                <a:ea typeface="Times New Roman" panose="02020603050405020304" pitchFamily="18" charset="0"/>
              </a:rPr>
              <a:t>()</a:t>
            </a:r>
            <a:endParaRPr lang="en-US" b="1" dirty="0">
              <a:solidFill>
                <a:schemeClr val="bg1"/>
              </a:solidFill>
              <a:latin typeface="Courier New"/>
              <a:ea typeface="Times New Roman" panose="02020603050405020304" pitchFamily="18" charset="0"/>
              <a:cs typeface="Courier New"/>
            </a:endParaRPr>
          </a:p>
        </p:txBody>
      </p:sp>
    </p:spTree>
    <p:extLst>
      <p:ext uri="{BB962C8B-B14F-4D97-AF65-F5344CB8AC3E}">
        <p14:creationId xmlns:p14="http://schemas.microsoft.com/office/powerpoint/2010/main" val="30582676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D15F6C11-534F-4B26-BCDA-B798B2EFD121}"/>
              </a:ext>
            </a:extLst>
          </p:cNvPr>
          <p:cNvSpPr>
            <a:spLocks noGrp="1"/>
          </p:cNvSpPr>
          <p:nvPr>
            <p:ph idx="1"/>
          </p:nvPr>
        </p:nvSpPr>
        <p:spPr>
          <a:xfrm>
            <a:off x="471855" y="1973257"/>
            <a:ext cx="7432081" cy="4114800"/>
          </a:xfrm>
        </p:spPr>
        <p:txBody>
          <a:bodyPr/>
          <a:lstStyle/>
          <a:p>
            <a:pPr marL="0" lvl="1"/>
            <a:br>
              <a:rPr lang="en-US" sz="2200" dirty="0"/>
            </a:br>
            <a:r>
              <a:rPr lang="en-US" b="1" dirty="0">
                <a:latin typeface="Courier New" panose="02070309020205020404" pitchFamily="49" charset="0"/>
                <a:cs typeface="Courier New" panose="02070309020205020404" pitchFamily="49" charset="0"/>
              </a:rPr>
              <a:t>model, optimizer = </a:t>
            </a:r>
            <a:r>
              <a:rPr lang="en-US" b="1" dirty="0" err="1">
                <a:latin typeface="Courier New" panose="02070309020205020404" pitchFamily="49" charset="0"/>
                <a:cs typeface="Courier New" panose="02070309020205020404" pitchFamily="49" charset="0"/>
              </a:rPr>
              <a:t>amp.initialize</a:t>
            </a:r>
            <a:r>
              <a:rPr lang="en-US" b="1" dirty="0">
                <a:latin typeface="Courier New" panose="02070309020205020404" pitchFamily="49" charset="0"/>
                <a:cs typeface="Courier New" panose="02070309020205020404" pitchFamily="49" charset="0"/>
              </a:rPr>
              <a:t>(model, optimizer,</a:t>
            </a:r>
            <a:br>
              <a:rPr lang="en-US" b="1" dirty="0">
                <a:latin typeface="Courier New" panose="02070309020205020404" pitchFamily="49" charset="0"/>
                <a:cs typeface="Courier New" panose="02070309020205020404" pitchFamily="49" charset="0"/>
              </a:rPr>
            </a:br>
            <a:endParaRPr lang="en-US" b="1" dirty="0">
              <a:latin typeface="Courier New" panose="02070309020205020404" pitchFamily="49" charset="0"/>
              <a:cs typeface="Courier New" panose="02070309020205020404" pitchFamily="49" charset="0"/>
            </a:endParaRPr>
          </a:p>
          <a:p>
            <a:pPr marL="0" lvl="1"/>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opt_level</a:t>
            </a:r>
            <a:r>
              <a:rPr lang="en-US" b="1" dirty="0">
                <a:latin typeface="Courier New" panose="02070309020205020404" pitchFamily="49" charset="0"/>
                <a:cs typeface="Courier New" panose="02070309020205020404" pitchFamily="49" charset="0"/>
              </a:rPr>
              <a:t>,</a:t>
            </a:r>
            <a:br>
              <a:rPr lang="en-US" b="1" dirty="0">
                <a:latin typeface="Courier New" panose="02070309020205020404" pitchFamily="49" charset="0"/>
                <a:cs typeface="Courier New" panose="02070309020205020404" pitchFamily="49" charset="0"/>
              </a:rPr>
            </a:br>
            <a:br>
              <a:rPr lang="en-US" b="1" dirty="0">
                <a:latin typeface="Courier New" panose="02070309020205020404" pitchFamily="49" charset="0"/>
                <a:cs typeface="Courier New" panose="02070309020205020404" pitchFamily="49" charset="0"/>
              </a:rPr>
            </a:br>
            <a:br>
              <a:rPr lang="en-US" b="1" dirty="0">
                <a:latin typeface="Courier New" panose="02070309020205020404" pitchFamily="49" charset="0"/>
                <a:cs typeface="Courier New" panose="02070309020205020404" pitchFamily="49" charset="0"/>
              </a:rPr>
            </a:br>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ea typeface="Times New Roman" panose="02020603050405020304" pitchFamily="18" charset="0"/>
                <a:cs typeface="Courier New" panose="02070309020205020404" pitchFamily="49" charset="0"/>
              </a:rPr>
              <a:t>cast_model_type</a:t>
            </a:r>
            <a:r>
              <a:rPr lang="en-US" b="1" dirty="0">
                <a:latin typeface="Courier New" panose="02070309020205020404" pitchFamily="49" charset="0"/>
                <a:ea typeface="Times New Roman" panose="02020603050405020304" pitchFamily="18" charset="0"/>
                <a:cs typeface="Courier New" panose="02070309020205020404" pitchFamily="49" charset="0"/>
              </a:rPr>
              <a:t>=None,</a:t>
            </a:r>
            <a:br>
              <a:rPr lang="en-US" b="1" dirty="0">
                <a:latin typeface="Courier New" panose="02070309020205020404" pitchFamily="49" charset="0"/>
                <a:ea typeface="Times New Roman" panose="02020603050405020304" pitchFamily="18" charset="0"/>
                <a:cs typeface="Courier New" panose="02070309020205020404" pitchFamily="49" charset="0"/>
              </a:rPr>
            </a:br>
            <a:r>
              <a:rPr lang="en-US" b="1" dirty="0">
                <a:latin typeface="Courier New" panose="02070309020205020404" pitchFamily="49" charset="0"/>
                <a:ea typeface="Times New Roman" panose="02020603050405020304" pitchFamily="18" charset="0"/>
                <a:cs typeface="Courier New" panose="02070309020205020404" pitchFamily="49" charset="0"/>
              </a:rPr>
              <a:t>               </a:t>
            </a:r>
            <a:r>
              <a:rPr lang="en-US" b="1" dirty="0" err="1">
                <a:latin typeface="Courier New" panose="02070309020205020404" pitchFamily="49" charset="0"/>
                <a:ea typeface="Times New Roman" panose="02020603050405020304" pitchFamily="18" charset="0"/>
                <a:cs typeface="Courier New" panose="02070309020205020404" pitchFamily="49" charset="0"/>
              </a:rPr>
              <a:t>patch_torch_functions</a:t>
            </a:r>
            <a:r>
              <a:rPr lang="en-US" b="1" dirty="0">
                <a:latin typeface="Courier New" panose="02070309020205020404" pitchFamily="49" charset="0"/>
                <a:ea typeface="Times New Roman" panose="02020603050405020304" pitchFamily="18" charset="0"/>
                <a:cs typeface="Courier New" panose="02070309020205020404" pitchFamily="49" charset="0"/>
              </a:rPr>
              <a:t>=None,</a:t>
            </a:r>
            <a:br>
              <a:rPr lang="en-US" b="1" dirty="0">
                <a:latin typeface="Courier New" panose="02070309020205020404" pitchFamily="49" charset="0"/>
                <a:ea typeface="Times New Roman" panose="02020603050405020304" pitchFamily="18" charset="0"/>
                <a:cs typeface="Courier New" panose="02070309020205020404" pitchFamily="49" charset="0"/>
              </a:rPr>
            </a:br>
            <a:r>
              <a:rPr lang="en-US" b="1" dirty="0">
                <a:latin typeface="Courier New" panose="02070309020205020404" pitchFamily="49" charset="0"/>
                <a:ea typeface="Times New Roman" panose="02020603050405020304" pitchFamily="18" charset="0"/>
                <a:cs typeface="Courier New" panose="02070309020205020404" pitchFamily="49" charset="0"/>
              </a:rPr>
              <a:t>               keep_batchnorm_fp32=None,</a:t>
            </a:r>
            <a:br>
              <a:rPr lang="en-US" b="1" dirty="0">
                <a:latin typeface="Courier New" panose="02070309020205020404" pitchFamily="49" charset="0"/>
                <a:ea typeface="Times New Roman" panose="02020603050405020304" pitchFamily="18" charset="0"/>
                <a:cs typeface="Courier New" panose="02070309020205020404" pitchFamily="49" charset="0"/>
              </a:rPr>
            </a:br>
            <a:r>
              <a:rPr lang="en-US" b="1" dirty="0">
                <a:latin typeface="Courier New" panose="02070309020205020404" pitchFamily="49" charset="0"/>
                <a:ea typeface="Times New Roman" panose="02020603050405020304" pitchFamily="18" charset="0"/>
                <a:cs typeface="Courier New" panose="02070309020205020404" pitchFamily="49" charset="0"/>
              </a:rPr>
              <a:t>               </a:t>
            </a:r>
            <a:r>
              <a:rPr lang="en-US" b="1" dirty="0" err="1">
                <a:latin typeface="Courier New" panose="02070309020205020404" pitchFamily="49" charset="0"/>
                <a:ea typeface="Times New Roman" panose="02020603050405020304" pitchFamily="18" charset="0"/>
                <a:cs typeface="Courier New" panose="02070309020205020404" pitchFamily="49" charset="0"/>
              </a:rPr>
              <a:t>master_weights</a:t>
            </a:r>
            <a:r>
              <a:rPr lang="en-US" b="1" dirty="0">
                <a:latin typeface="Courier New" panose="02070309020205020404" pitchFamily="49" charset="0"/>
                <a:ea typeface="Times New Roman" panose="02020603050405020304" pitchFamily="18" charset="0"/>
                <a:cs typeface="Courier New" panose="02070309020205020404" pitchFamily="49" charset="0"/>
              </a:rPr>
              <a:t>=None,</a:t>
            </a:r>
            <a:br>
              <a:rPr lang="en-US" b="1" dirty="0">
                <a:latin typeface="Courier New" panose="02070309020205020404" pitchFamily="49" charset="0"/>
                <a:ea typeface="Times New Roman" panose="02020603050405020304" pitchFamily="18" charset="0"/>
                <a:cs typeface="Courier New" panose="02070309020205020404" pitchFamily="49" charset="0"/>
              </a:rPr>
            </a:br>
            <a:r>
              <a:rPr lang="en-US" b="1" dirty="0">
                <a:latin typeface="Courier New" panose="02070309020205020404" pitchFamily="49" charset="0"/>
                <a:ea typeface="Times New Roman" panose="02020603050405020304" pitchFamily="18" charset="0"/>
                <a:cs typeface="Courier New" panose="02070309020205020404" pitchFamily="49" charset="0"/>
              </a:rPr>
              <a:t>               </a:t>
            </a:r>
            <a:r>
              <a:rPr lang="en-US" b="1" dirty="0" err="1">
                <a:latin typeface="Courier New" panose="02070309020205020404" pitchFamily="49" charset="0"/>
                <a:ea typeface="Times New Roman" panose="02020603050405020304" pitchFamily="18" charset="0"/>
                <a:cs typeface="Courier New" panose="02070309020205020404" pitchFamily="49" charset="0"/>
              </a:rPr>
              <a:t>loss_scale</a:t>
            </a:r>
            <a:r>
              <a:rPr lang="en-US" b="1" dirty="0">
                <a:latin typeface="Courier New" panose="02070309020205020404" pitchFamily="49" charset="0"/>
                <a:ea typeface="Times New Roman" panose="02020603050405020304" pitchFamily="18" charset="0"/>
                <a:cs typeface="Courier New" panose="02070309020205020404" pitchFamily="49" charset="0"/>
              </a:rPr>
              <a:t> = None)</a:t>
            </a:r>
            <a:br>
              <a:rPr lang="en-US" b="1" dirty="0">
                <a:latin typeface="Courier New" panose="02070309020205020404" pitchFamily="49" charset="0"/>
                <a:ea typeface="Times New Roman" panose="02020603050405020304" pitchFamily="18" charset="0"/>
                <a:cs typeface="Courier New" panose="02070309020205020404" pitchFamily="49" charset="0"/>
              </a:rPr>
            </a:br>
            <a:br>
              <a:rPr lang="en-US" b="1" dirty="0">
                <a:latin typeface="Courier New" panose="02070309020205020404" pitchFamily="49" charset="0"/>
                <a:ea typeface="Times New Roman" panose="02020603050405020304" pitchFamily="18" charset="0"/>
                <a:cs typeface="Courier New" panose="02070309020205020404" pitchFamily="49" charset="0"/>
              </a:rPr>
            </a:br>
            <a:br>
              <a:rPr lang="en-US" dirty="0"/>
            </a:br>
            <a:endParaRPr lang="en-US" sz="2200" dirty="0"/>
          </a:p>
        </p:txBody>
      </p:sp>
      <p:sp>
        <p:nvSpPr>
          <p:cNvPr id="6" name="Content Placeholder 2">
            <a:extLst>
              <a:ext uri="{FF2B5EF4-FFF2-40B4-BE49-F238E27FC236}">
                <a16:creationId xmlns:a16="http://schemas.microsoft.com/office/drawing/2014/main" id="{F370EA5A-8D71-451C-A981-00457F36A4FE}"/>
              </a:ext>
            </a:extLst>
          </p:cNvPr>
          <p:cNvSpPr txBox="1">
            <a:spLocks/>
          </p:cNvSpPr>
          <p:nvPr/>
        </p:nvSpPr>
        <p:spPr bwMode="auto">
          <a:xfrm>
            <a:off x="566698" y="1426464"/>
            <a:ext cx="9839405" cy="4080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lvl="1" algn="ctr" defTabSz="914400"/>
            <a:r>
              <a:rPr lang="en-US" sz="2200" dirty="0">
                <a:solidFill>
                  <a:schemeClr val="tx2"/>
                </a:solidFill>
              </a:rPr>
              <a:t>Sets up your model(s) and optimizer(s) for mixed precision training.</a:t>
            </a:r>
            <a:endParaRPr lang="en-US" sz="2200" kern="0" dirty="0">
              <a:solidFill>
                <a:schemeClr val="tx2"/>
              </a:solidFill>
            </a:endParaRPr>
          </a:p>
        </p:txBody>
      </p:sp>
      <p:sp>
        <p:nvSpPr>
          <p:cNvPr id="2" name="Right Brace 1">
            <a:extLst>
              <a:ext uri="{FF2B5EF4-FFF2-40B4-BE49-F238E27FC236}">
                <a16:creationId xmlns:a16="http://schemas.microsoft.com/office/drawing/2014/main" id="{8280A14F-0600-4540-9B28-6126D807B6BA}"/>
              </a:ext>
            </a:extLst>
          </p:cNvPr>
          <p:cNvSpPr/>
          <p:nvPr/>
        </p:nvSpPr>
        <p:spPr>
          <a:xfrm>
            <a:off x="6350000" y="3789065"/>
            <a:ext cx="558800" cy="1320800"/>
          </a:xfrm>
          <a:prstGeom prst="rightBrace">
            <a:avLst/>
          </a:prstGeom>
          <a:noFill/>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Rectangle 2">
            <a:extLst>
              <a:ext uri="{FF2B5EF4-FFF2-40B4-BE49-F238E27FC236}">
                <a16:creationId xmlns:a16="http://schemas.microsoft.com/office/drawing/2014/main" id="{F85D4103-4677-433C-B2DD-D0848C515431}"/>
              </a:ext>
            </a:extLst>
          </p:cNvPr>
          <p:cNvSpPr/>
          <p:nvPr/>
        </p:nvSpPr>
        <p:spPr>
          <a:xfrm>
            <a:off x="7033986" y="4160112"/>
            <a:ext cx="3135795" cy="646331"/>
          </a:xfrm>
          <a:prstGeom prst="rect">
            <a:avLst/>
          </a:prstGeom>
        </p:spPr>
        <p:txBody>
          <a:bodyPr wrap="none">
            <a:spAutoFit/>
          </a:bodyPr>
          <a:lstStyle/>
          <a:p>
            <a:r>
              <a:rPr lang="en-US" dirty="0">
                <a:solidFill>
                  <a:schemeClr val="tx2"/>
                </a:solidFill>
                <a:latin typeface="+mn-lt"/>
                <a:cs typeface="Courier New" panose="02070309020205020404" pitchFamily="49" charset="0"/>
              </a:rPr>
              <a:t>Optional property overrides,</a:t>
            </a:r>
            <a:br>
              <a:rPr lang="en-US" dirty="0">
                <a:solidFill>
                  <a:schemeClr val="tx2"/>
                </a:solidFill>
                <a:latin typeface="+mn-lt"/>
                <a:cs typeface="Courier New" panose="02070309020205020404" pitchFamily="49" charset="0"/>
              </a:rPr>
            </a:br>
            <a:r>
              <a:rPr lang="en-US" dirty="0">
                <a:solidFill>
                  <a:schemeClr val="tx2"/>
                </a:solidFill>
                <a:latin typeface="+mn-lt"/>
                <a:cs typeface="Courier New" panose="02070309020205020404" pitchFamily="49" charset="0"/>
              </a:rPr>
              <a:t>for finer-grained control</a:t>
            </a:r>
            <a:endParaRPr lang="en-US" dirty="0">
              <a:solidFill>
                <a:schemeClr val="tx2"/>
              </a:solidFill>
              <a:latin typeface="+mn-lt"/>
            </a:endParaRPr>
          </a:p>
        </p:txBody>
      </p:sp>
      <p:sp>
        <p:nvSpPr>
          <p:cNvPr id="7" name="Right Brace 6">
            <a:extLst>
              <a:ext uri="{FF2B5EF4-FFF2-40B4-BE49-F238E27FC236}">
                <a16:creationId xmlns:a16="http://schemas.microsoft.com/office/drawing/2014/main" id="{2DDEB5B5-9C22-47F0-B8BC-89F003923392}"/>
              </a:ext>
            </a:extLst>
          </p:cNvPr>
          <p:cNvSpPr/>
          <p:nvPr/>
        </p:nvSpPr>
        <p:spPr>
          <a:xfrm>
            <a:off x="4187895" y="2949647"/>
            <a:ext cx="558800" cy="368300"/>
          </a:xfrm>
          <a:prstGeom prst="rightBrace">
            <a:avLst/>
          </a:prstGeom>
          <a:noFill/>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ectangle 7">
            <a:extLst>
              <a:ext uri="{FF2B5EF4-FFF2-40B4-BE49-F238E27FC236}">
                <a16:creationId xmlns:a16="http://schemas.microsoft.com/office/drawing/2014/main" id="{A195A037-29FC-4B9C-BFD3-F0BCEA5D8517}"/>
              </a:ext>
            </a:extLst>
          </p:cNvPr>
          <p:cNvSpPr/>
          <p:nvPr/>
        </p:nvSpPr>
        <p:spPr>
          <a:xfrm>
            <a:off x="4882725" y="2812675"/>
            <a:ext cx="5890177" cy="646331"/>
          </a:xfrm>
          <a:prstGeom prst="rect">
            <a:avLst/>
          </a:prstGeom>
        </p:spPr>
        <p:txBody>
          <a:bodyPr wrap="square">
            <a:spAutoFit/>
          </a:bodyPr>
          <a:lstStyle/>
          <a:p>
            <a:r>
              <a:rPr lang="en-US" dirty="0">
                <a:solidFill>
                  <a:schemeClr val="tx2"/>
                </a:solidFill>
                <a:latin typeface="+mn-lt"/>
                <a:cs typeface="Courier New" panose="02070309020205020404" pitchFamily="49" charset="0"/>
              </a:rPr>
              <a:t>Required.  Establishes a default set of under-the-hood</a:t>
            </a:r>
            <a:br>
              <a:rPr lang="en-US" dirty="0">
                <a:solidFill>
                  <a:schemeClr val="tx2"/>
                </a:solidFill>
                <a:latin typeface="+mn-lt"/>
                <a:cs typeface="Courier New" panose="02070309020205020404" pitchFamily="49" charset="0"/>
              </a:rPr>
            </a:br>
            <a:r>
              <a:rPr lang="en-US" dirty="0">
                <a:solidFill>
                  <a:schemeClr val="tx2"/>
                </a:solidFill>
                <a:latin typeface="+mn-lt"/>
                <a:cs typeface="Courier New" panose="02070309020205020404" pitchFamily="49" charset="0"/>
              </a:rPr>
              <a:t>properties that govern the chosen mode.</a:t>
            </a:r>
            <a:endParaRPr lang="en-US" dirty="0">
              <a:solidFill>
                <a:schemeClr val="tx2"/>
              </a:solidFill>
              <a:latin typeface="+mn-lt"/>
            </a:endParaRPr>
          </a:p>
        </p:txBody>
      </p:sp>
      <p:sp>
        <p:nvSpPr>
          <p:cNvPr id="9" name="Title 1">
            <a:extLst>
              <a:ext uri="{FF2B5EF4-FFF2-40B4-BE49-F238E27FC236}">
                <a16:creationId xmlns:a16="http://schemas.microsoft.com/office/drawing/2014/main" id="{63FCE8D1-EA26-491B-BD4D-619F6B43E831}"/>
              </a:ext>
            </a:extLst>
          </p:cNvPr>
          <p:cNvSpPr txBox="1">
            <a:spLocks/>
          </p:cNvSpPr>
          <p:nvPr/>
        </p:nvSpPr>
        <p:spPr bwMode="auto">
          <a:xfrm>
            <a:off x="498346" y="658368"/>
            <a:ext cx="9976104"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lvl1pPr algn="ctr" rtl="0" fontAlgn="base">
              <a:lnSpc>
                <a:spcPct val="90000"/>
              </a:lnSpc>
              <a:spcBef>
                <a:spcPct val="0"/>
              </a:spcBef>
              <a:spcAft>
                <a:spcPct val="0"/>
              </a:spcAft>
              <a:defRPr sz="3600" b="1" cap="all" baseline="0">
                <a:solidFill>
                  <a:schemeClr val="bg1"/>
                </a:solidFill>
                <a:latin typeface="Trebuchet MS" panose="020B0603020202020204" pitchFamily="34" charset="0"/>
                <a:ea typeface="+mj-ea"/>
                <a:cs typeface="+mj-cs"/>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a:lstStyle>
          <a:p>
            <a:pPr defTabSz="914400"/>
            <a:r>
              <a:rPr lang="en-US" kern="0" dirty="0" err="1"/>
              <a:t>Amp.initialize</a:t>
            </a:r>
            <a:r>
              <a:rPr lang="en-US" kern="0" dirty="0"/>
              <a:t>()</a:t>
            </a:r>
            <a:endParaRPr lang="en-US" kern="0" dirty="0">
              <a:solidFill>
                <a:schemeClr val="tx1"/>
              </a:solidFill>
            </a:endParaRPr>
          </a:p>
        </p:txBody>
      </p:sp>
    </p:spTree>
    <p:extLst>
      <p:ext uri="{BB962C8B-B14F-4D97-AF65-F5344CB8AC3E}">
        <p14:creationId xmlns:p14="http://schemas.microsoft.com/office/powerpoint/2010/main" val="17841349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E60F0D3-6843-4548-A864-BAC0B80E8AD3}"/>
              </a:ext>
            </a:extLst>
          </p:cNvPr>
          <p:cNvSpPr/>
          <p:nvPr/>
        </p:nvSpPr>
        <p:spPr>
          <a:xfrm>
            <a:off x="599768" y="1643475"/>
            <a:ext cx="4798142" cy="1995948"/>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Optimization levels</a:t>
            </a:r>
          </a:p>
        </p:txBody>
      </p:sp>
      <p:sp>
        <p:nvSpPr>
          <p:cNvPr id="5" name="Rectangle 4">
            <a:extLst>
              <a:ext uri="{FF2B5EF4-FFF2-40B4-BE49-F238E27FC236}">
                <a16:creationId xmlns:a16="http://schemas.microsoft.com/office/drawing/2014/main" id="{1CDCE49E-13DA-4A28-9893-91A197A9D3E2}"/>
              </a:ext>
            </a:extLst>
          </p:cNvPr>
          <p:cNvSpPr/>
          <p:nvPr/>
        </p:nvSpPr>
        <p:spPr>
          <a:xfrm>
            <a:off x="5585702" y="1643475"/>
            <a:ext cx="4787330" cy="1995948"/>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53EF8F6-8354-40E9-B906-15DD290714B6}"/>
              </a:ext>
            </a:extLst>
          </p:cNvPr>
          <p:cNvSpPr/>
          <p:nvPr/>
        </p:nvSpPr>
        <p:spPr>
          <a:xfrm>
            <a:off x="599768" y="3851761"/>
            <a:ext cx="4798142" cy="1995948"/>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1BDBF33-7CE5-4B8E-AAD0-8ADC80DDE9BF}"/>
              </a:ext>
            </a:extLst>
          </p:cNvPr>
          <p:cNvSpPr/>
          <p:nvPr/>
        </p:nvSpPr>
        <p:spPr>
          <a:xfrm>
            <a:off x="5585702" y="3851761"/>
            <a:ext cx="4787330" cy="1995948"/>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BE1E11E-9185-4769-8300-FC341E53C39E}"/>
              </a:ext>
            </a:extLst>
          </p:cNvPr>
          <p:cNvSpPr/>
          <p:nvPr/>
        </p:nvSpPr>
        <p:spPr>
          <a:xfrm>
            <a:off x="797137" y="2208550"/>
            <a:ext cx="4236097" cy="1061829"/>
          </a:xfrm>
          <a:prstGeom prst="rect">
            <a:avLst/>
          </a:prstGeom>
        </p:spPr>
        <p:txBody>
          <a:bodyPr wrap="square" anchor="t">
            <a:spAutoFit/>
          </a:bodyPr>
          <a:lstStyle/>
          <a:p>
            <a:pPr>
              <a:lnSpc>
                <a:spcPct val="90000"/>
              </a:lnSpc>
            </a:pPr>
            <a:r>
              <a:rPr lang="en-US" sz="1400" b="1" dirty="0">
                <a:solidFill>
                  <a:schemeClr val="bg1"/>
                </a:solidFill>
                <a:latin typeface="+mn-lt"/>
              </a:rPr>
              <a:t>FP32 training.</a:t>
            </a:r>
            <a:endParaRPr lang="en-US" sz="1400" b="1" dirty="0">
              <a:solidFill>
                <a:schemeClr val="bg1"/>
              </a:solidFill>
              <a:latin typeface="+mn-lt"/>
              <a:cs typeface="Courier New" panose="02070309020205020404" pitchFamily="49" charset="0"/>
            </a:endParaRPr>
          </a:p>
          <a:p>
            <a:pPr>
              <a:lnSpc>
                <a:spcPct val="90000"/>
              </a:lnSpc>
            </a:pPr>
            <a:r>
              <a:rPr lang="en-US" sz="1400" dirty="0">
                <a:solidFill>
                  <a:schemeClr val="bg1"/>
                </a:solidFill>
                <a:latin typeface="+mn-lt"/>
                <a:cs typeface="Courier New" panose="02070309020205020404" pitchFamily="49" charset="0"/>
              </a:rPr>
              <a:t>Your incoming model should be FP32 already, so this is likely a no-op.  </a:t>
            </a:r>
            <a:r>
              <a:rPr lang="en-US" sz="1400" b="1" dirty="0">
                <a:solidFill>
                  <a:schemeClr val="tx2"/>
                </a:solidFill>
                <a:latin typeface="+mn-lt"/>
                <a:cs typeface="Courier New" panose="02070309020205020404" pitchFamily="49" charset="0"/>
              </a:rPr>
              <a:t>O0</a:t>
            </a:r>
            <a:r>
              <a:rPr lang="en-US" sz="1400" dirty="0">
                <a:solidFill>
                  <a:schemeClr val="bg1"/>
                </a:solidFill>
                <a:latin typeface="+mn-lt"/>
                <a:cs typeface="Courier New" panose="02070309020205020404" pitchFamily="49" charset="0"/>
              </a:rPr>
              <a:t> can be useful to establish an accuracy baseline.</a:t>
            </a:r>
          </a:p>
          <a:p>
            <a:pPr>
              <a:lnSpc>
                <a:spcPct val="90000"/>
              </a:lnSpc>
            </a:pPr>
            <a:endParaRPr lang="en-US" sz="1400" dirty="0">
              <a:solidFill>
                <a:schemeClr val="bg1"/>
              </a:solidFill>
              <a:latin typeface="Trebuchet MS" panose="020B0603020202020204" pitchFamily="34" charset="0"/>
            </a:endParaRPr>
          </a:p>
        </p:txBody>
      </p:sp>
      <p:sp>
        <p:nvSpPr>
          <p:cNvPr id="19" name="Rectangle 18">
            <a:extLst>
              <a:ext uri="{FF2B5EF4-FFF2-40B4-BE49-F238E27FC236}">
                <a16:creationId xmlns:a16="http://schemas.microsoft.com/office/drawing/2014/main" id="{7571821F-9755-4724-BF6C-30CE84EA0554}"/>
              </a:ext>
            </a:extLst>
          </p:cNvPr>
          <p:cNvSpPr/>
          <p:nvPr/>
        </p:nvSpPr>
        <p:spPr>
          <a:xfrm>
            <a:off x="797137" y="1834217"/>
            <a:ext cx="4236097" cy="369332"/>
          </a:xfrm>
          <a:prstGeom prst="rect">
            <a:avLst/>
          </a:prstGeom>
        </p:spPr>
        <p:txBody>
          <a:bodyPr wrap="square" anchor="b">
            <a:spAutoFit/>
          </a:bodyPr>
          <a:lstStyle/>
          <a:p>
            <a:pPr>
              <a:lnSpc>
                <a:spcPct val="90000"/>
              </a:lnSpc>
            </a:pPr>
            <a:r>
              <a:rPr lang="en-US" sz="2000" b="1" cap="all" dirty="0" err="1">
                <a:solidFill>
                  <a:schemeClr val="tx2"/>
                </a:solidFill>
                <a:latin typeface="Trebuchet MS" panose="020B0603020202020204" pitchFamily="34" charset="0"/>
              </a:rPr>
              <a:t>opt_level</a:t>
            </a:r>
            <a:r>
              <a:rPr lang="en-US" sz="2000" b="1" cap="all" dirty="0">
                <a:solidFill>
                  <a:schemeClr val="tx2"/>
                </a:solidFill>
                <a:latin typeface="Trebuchet MS" panose="020B0603020202020204" pitchFamily="34" charset="0"/>
              </a:rPr>
              <a:t>=“O0”</a:t>
            </a:r>
          </a:p>
        </p:txBody>
      </p:sp>
      <p:sp>
        <p:nvSpPr>
          <p:cNvPr id="20" name="Rectangle 19">
            <a:extLst>
              <a:ext uri="{FF2B5EF4-FFF2-40B4-BE49-F238E27FC236}">
                <a16:creationId xmlns:a16="http://schemas.microsoft.com/office/drawing/2014/main" id="{B89CABEC-1BD7-4B15-B443-99A88374193E}"/>
              </a:ext>
            </a:extLst>
          </p:cNvPr>
          <p:cNvSpPr/>
          <p:nvPr/>
        </p:nvSpPr>
        <p:spPr>
          <a:xfrm>
            <a:off x="5772261" y="2208550"/>
            <a:ext cx="4236097" cy="1384995"/>
          </a:xfrm>
          <a:prstGeom prst="rect">
            <a:avLst/>
          </a:prstGeom>
        </p:spPr>
        <p:txBody>
          <a:bodyPr wrap="square" anchor="t">
            <a:spAutoFit/>
          </a:bodyPr>
          <a:lstStyle/>
          <a:p>
            <a:r>
              <a:rPr lang="en-US" sz="1400" b="1" dirty="0">
                <a:solidFill>
                  <a:schemeClr val="bg1"/>
                </a:solidFill>
                <a:latin typeface="+mn-lt"/>
                <a:cs typeface="Courier New" panose="02070309020205020404" pitchFamily="49" charset="0"/>
              </a:rPr>
              <a:t>Mixed Precision. </a:t>
            </a:r>
          </a:p>
          <a:p>
            <a:r>
              <a:rPr lang="en-US" sz="1400" dirty="0">
                <a:solidFill>
                  <a:schemeClr val="bg1"/>
                </a:solidFill>
                <a:latin typeface="+mn-lt"/>
                <a:cs typeface="Courier New" panose="02070309020205020404" pitchFamily="49" charset="0"/>
              </a:rPr>
              <a:t>Patches Torch functions to internally carry out Tensor Core-friendly ops in FP16, and ops that benefit from additional precision in FP32.  Also uses dynamic loss scaling.  </a:t>
            </a:r>
            <a:r>
              <a:rPr lang="en-US" sz="1400" b="1" dirty="0">
                <a:solidFill>
                  <a:schemeClr val="bg1"/>
                </a:solidFill>
                <a:latin typeface="+mn-lt"/>
                <a:cs typeface="Courier New" panose="02070309020205020404" pitchFamily="49" charset="0"/>
              </a:rPr>
              <a:t>Because casts occur in functions, model weights remain FP32.</a:t>
            </a:r>
          </a:p>
        </p:txBody>
      </p:sp>
      <p:sp>
        <p:nvSpPr>
          <p:cNvPr id="21" name="Rectangle 20">
            <a:extLst>
              <a:ext uri="{FF2B5EF4-FFF2-40B4-BE49-F238E27FC236}">
                <a16:creationId xmlns:a16="http://schemas.microsoft.com/office/drawing/2014/main" id="{9E00A904-0C06-4D2D-9CD1-7DDB793536B7}"/>
              </a:ext>
            </a:extLst>
          </p:cNvPr>
          <p:cNvSpPr/>
          <p:nvPr/>
        </p:nvSpPr>
        <p:spPr>
          <a:xfrm>
            <a:off x="5772261" y="1834217"/>
            <a:ext cx="4236097" cy="369332"/>
          </a:xfrm>
          <a:prstGeom prst="rect">
            <a:avLst/>
          </a:prstGeom>
        </p:spPr>
        <p:txBody>
          <a:bodyPr wrap="square" anchor="b">
            <a:spAutoFit/>
          </a:bodyPr>
          <a:lstStyle/>
          <a:p>
            <a:pPr>
              <a:lnSpc>
                <a:spcPct val="90000"/>
              </a:lnSpc>
            </a:pPr>
            <a:r>
              <a:rPr lang="en-US" sz="2000" b="1" cap="all" dirty="0">
                <a:solidFill>
                  <a:schemeClr val="tx2"/>
                </a:solidFill>
                <a:latin typeface="Trebuchet MS" panose="020B0603020202020204" pitchFamily="34" charset="0"/>
              </a:rPr>
              <a:t>O1</a:t>
            </a:r>
          </a:p>
        </p:txBody>
      </p:sp>
      <p:sp>
        <p:nvSpPr>
          <p:cNvPr id="22" name="Rectangle 21">
            <a:extLst>
              <a:ext uri="{FF2B5EF4-FFF2-40B4-BE49-F238E27FC236}">
                <a16:creationId xmlns:a16="http://schemas.microsoft.com/office/drawing/2014/main" id="{E53CFFBA-2F6C-487A-B01B-83B51793BB8D}"/>
              </a:ext>
            </a:extLst>
          </p:cNvPr>
          <p:cNvSpPr/>
          <p:nvPr/>
        </p:nvSpPr>
        <p:spPr>
          <a:xfrm>
            <a:off x="797137" y="4426239"/>
            <a:ext cx="4236097" cy="1169551"/>
          </a:xfrm>
          <a:prstGeom prst="rect">
            <a:avLst/>
          </a:prstGeom>
        </p:spPr>
        <p:txBody>
          <a:bodyPr wrap="square" anchor="t">
            <a:spAutoFit/>
          </a:bodyPr>
          <a:lstStyle/>
          <a:p>
            <a:r>
              <a:rPr lang="en-US" sz="1400" b="1" dirty="0">
                <a:solidFill>
                  <a:schemeClr val="bg1"/>
                </a:solidFill>
                <a:latin typeface="+mn-lt"/>
                <a:cs typeface="Courier New" panose="02070309020205020404" pitchFamily="49" charset="0"/>
              </a:rPr>
              <a:t>“Almost FP16” Mixed Precision.</a:t>
            </a:r>
          </a:p>
          <a:p>
            <a:r>
              <a:rPr lang="en-US" sz="1400" dirty="0">
                <a:solidFill>
                  <a:schemeClr val="bg1"/>
                </a:solidFill>
                <a:latin typeface="+mn-lt"/>
                <a:cs typeface="Courier New" panose="02070309020205020404" pitchFamily="49" charset="0"/>
              </a:rPr>
              <a:t>FP16 model and data with FP32 </a:t>
            </a:r>
            <a:r>
              <a:rPr lang="en-US" sz="1400" dirty="0" err="1">
                <a:solidFill>
                  <a:schemeClr val="bg1"/>
                </a:solidFill>
                <a:latin typeface="+mn-lt"/>
                <a:cs typeface="Courier New" panose="02070309020205020404" pitchFamily="49" charset="0"/>
              </a:rPr>
              <a:t>batchnorm</a:t>
            </a:r>
            <a:r>
              <a:rPr lang="en-US" sz="1400" dirty="0">
                <a:solidFill>
                  <a:schemeClr val="bg1"/>
                </a:solidFill>
                <a:latin typeface="+mn-lt"/>
                <a:cs typeface="Courier New" panose="02070309020205020404" pitchFamily="49" charset="0"/>
              </a:rPr>
              <a:t>, FP32 master weights, and dynamic loss scaling.</a:t>
            </a:r>
            <a:r>
              <a:rPr lang="en-US" sz="1400" b="1" dirty="0">
                <a:solidFill>
                  <a:schemeClr val="bg1"/>
                </a:solidFill>
                <a:latin typeface="+mn-lt"/>
                <a:cs typeface="Courier New" panose="02070309020205020404" pitchFamily="49" charset="0"/>
              </a:rPr>
              <a:t> Model weights, except </a:t>
            </a:r>
            <a:r>
              <a:rPr lang="en-US" sz="1400" b="1" dirty="0" err="1">
                <a:solidFill>
                  <a:schemeClr val="bg1"/>
                </a:solidFill>
                <a:latin typeface="+mn-lt"/>
                <a:cs typeface="Courier New" panose="02070309020205020404" pitchFamily="49" charset="0"/>
              </a:rPr>
              <a:t>batchnorm</a:t>
            </a:r>
            <a:r>
              <a:rPr lang="en-US" sz="1400" b="1" dirty="0">
                <a:solidFill>
                  <a:schemeClr val="bg1"/>
                </a:solidFill>
                <a:latin typeface="+mn-lt"/>
                <a:cs typeface="Courier New" panose="02070309020205020404" pitchFamily="49" charset="0"/>
              </a:rPr>
              <a:t> weights, are cast to FP16.</a:t>
            </a:r>
            <a:endParaRPr lang="en-US" sz="1400" dirty="0">
              <a:solidFill>
                <a:schemeClr val="bg1"/>
              </a:solidFill>
              <a:latin typeface="+mn-lt"/>
              <a:cs typeface="Courier New" panose="02070309020205020404" pitchFamily="49" charset="0"/>
            </a:endParaRPr>
          </a:p>
        </p:txBody>
      </p:sp>
      <p:sp>
        <p:nvSpPr>
          <p:cNvPr id="23" name="Rectangle 22">
            <a:extLst>
              <a:ext uri="{FF2B5EF4-FFF2-40B4-BE49-F238E27FC236}">
                <a16:creationId xmlns:a16="http://schemas.microsoft.com/office/drawing/2014/main" id="{05BF8944-C1EE-4F9C-B56A-C60D59C55916}"/>
              </a:ext>
            </a:extLst>
          </p:cNvPr>
          <p:cNvSpPr/>
          <p:nvPr/>
        </p:nvSpPr>
        <p:spPr>
          <a:xfrm>
            <a:off x="797137" y="4044023"/>
            <a:ext cx="4236097" cy="369332"/>
          </a:xfrm>
          <a:prstGeom prst="rect">
            <a:avLst/>
          </a:prstGeom>
        </p:spPr>
        <p:txBody>
          <a:bodyPr wrap="square" anchor="b">
            <a:spAutoFit/>
          </a:bodyPr>
          <a:lstStyle/>
          <a:p>
            <a:pPr>
              <a:lnSpc>
                <a:spcPct val="90000"/>
              </a:lnSpc>
            </a:pPr>
            <a:r>
              <a:rPr lang="en-US" sz="2000" b="1" cap="all" dirty="0">
                <a:solidFill>
                  <a:schemeClr val="tx2"/>
                </a:solidFill>
                <a:latin typeface="Trebuchet MS" panose="020B0603020202020204" pitchFamily="34" charset="0"/>
              </a:rPr>
              <a:t>O2</a:t>
            </a:r>
          </a:p>
        </p:txBody>
      </p:sp>
      <p:sp>
        <p:nvSpPr>
          <p:cNvPr id="24" name="Rectangle 23">
            <a:extLst>
              <a:ext uri="{FF2B5EF4-FFF2-40B4-BE49-F238E27FC236}">
                <a16:creationId xmlns:a16="http://schemas.microsoft.com/office/drawing/2014/main" id="{D67FEB43-2002-428E-BE26-70695040A737}"/>
              </a:ext>
            </a:extLst>
          </p:cNvPr>
          <p:cNvSpPr/>
          <p:nvPr/>
        </p:nvSpPr>
        <p:spPr>
          <a:xfrm>
            <a:off x="5772261" y="4426239"/>
            <a:ext cx="4494939" cy="1169551"/>
          </a:xfrm>
          <a:prstGeom prst="rect">
            <a:avLst/>
          </a:prstGeom>
        </p:spPr>
        <p:txBody>
          <a:bodyPr wrap="square" anchor="t">
            <a:spAutoFit/>
          </a:bodyPr>
          <a:lstStyle/>
          <a:p>
            <a:r>
              <a:rPr lang="en-US" sz="1400" b="1" dirty="0">
                <a:solidFill>
                  <a:schemeClr val="bg1"/>
                </a:solidFill>
                <a:latin typeface="+mn-lt"/>
                <a:cs typeface="Courier New" panose="02070309020205020404" pitchFamily="49" charset="0"/>
              </a:rPr>
              <a:t>FP16 training.  </a:t>
            </a:r>
          </a:p>
          <a:p>
            <a:r>
              <a:rPr lang="en-US" sz="1400" b="1" dirty="0">
                <a:solidFill>
                  <a:schemeClr val="tx2"/>
                </a:solidFill>
                <a:latin typeface="+mn-lt"/>
                <a:cs typeface="Courier New" panose="02070309020205020404" pitchFamily="49" charset="0"/>
              </a:rPr>
              <a:t>O3</a:t>
            </a:r>
            <a:r>
              <a:rPr lang="en-US" sz="1400" dirty="0">
                <a:solidFill>
                  <a:schemeClr val="bg1"/>
                </a:solidFill>
                <a:latin typeface="+mn-lt"/>
                <a:cs typeface="Courier New" panose="02070309020205020404" pitchFamily="49" charset="0"/>
              </a:rPr>
              <a:t> can be useful to establish the “speed of light” for your model.  If your model uses batch normalization, add </a:t>
            </a:r>
            <a:r>
              <a:rPr lang="en-US" sz="1400" b="1" dirty="0">
                <a:solidFill>
                  <a:schemeClr val="bg1"/>
                </a:solidFill>
                <a:latin typeface="Courier New" panose="02070309020205020404" pitchFamily="49" charset="0"/>
                <a:cs typeface="Courier New" panose="02070309020205020404" pitchFamily="49" charset="0"/>
              </a:rPr>
              <a:t>keep_batchnorm_fp32=True</a:t>
            </a:r>
            <a:r>
              <a:rPr lang="en-US" sz="1400" dirty="0">
                <a:solidFill>
                  <a:schemeClr val="bg1"/>
                </a:solidFill>
                <a:latin typeface="+mn-lt"/>
                <a:cs typeface="Courier New" panose="02070309020205020404" pitchFamily="49" charset="0"/>
              </a:rPr>
              <a:t>, which enables </a:t>
            </a:r>
            <a:r>
              <a:rPr lang="en-US" sz="1400" dirty="0" err="1">
                <a:solidFill>
                  <a:schemeClr val="bg1"/>
                </a:solidFill>
                <a:latin typeface="+mn-lt"/>
                <a:cs typeface="Courier New" panose="02070309020205020404" pitchFamily="49" charset="0"/>
              </a:rPr>
              <a:t>cudnn</a:t>
            </a:r>
            <a:r>
              <a:rPr lang="en-US" sz="1400" dirty="0">
                <a:solidFill>
                  <a:schemeClr val="bg1"/>
                </a:solidFill>
                <a:latin typeface="+mn-lt"/>
                <a:cs typeface="Courier New" panose="02070309020205020404" pitchFamily="49" charset="0"/>
              </a:rPr>
              <a:t> </a:t>
            </a:r>
            <a:r>
              <a:rPr lang="en-US" sz="1400" dirty="0" err="1">
                <a:solidFill>
                  <a:schemeClr val="bg1"/>
                </a:solidFill>
                <a:latin typeface="+mn-lt"/>
                <a:cs typeface="Courier New" panose="02070309020205020404" pitchFamily="49" charset="0"/>
              </a:rPr>
              <a:t>batchnorm</a:t>
            </a:r>
            <a:r>
              <a:rPr lang="en-US" sz="1400" dirty="0">
                <a:solidFill>
                  <a:schemeClr val="bg1"/>
                </a:solidFill>
                <a:latin typeface="+mn-lt"/>
                <a:cs typeface="Courier New" panose="02070309020205020404" pitchFamily="49" charset="0"/>
              </a:rPr>
              <a:t>.</a:t>
            </a:r>
          </a:p>
        </p:txBody>
      </p:sp>
      <p:sp>
        <p:nvSpPr>
          <p:cNvPr id="25" name="Rectangle 24">
            <a:extLst>
              <a:ext uri="{FF2B5EF4-FFF2-40B4-BE49-F238E27FC236}">
                <a16:creationId xmlns:a16="http://schemas.microsoft.com/office/drawing/2014/main" id="{55C0B391-E609-434C-8727-D552FBD3C905}"/>
              </a:ext>
            </a:extLst>
          </p:cNvPr>
          <p:cNvSpPr/>
          <p:nvPr/>
        </p:nvSpPr>
        <p:spPr>
          <a:xfrm>
            <a:off x="5772261" y="4044023"/>
            <a:ext cx="4236097" cy="369332"/>
          </a:xfrm>
          <a:prstGeom prst="rect">
            <a:avLst/>
          </a:prstGeom>
        </p:spPr>
        <p:txBody>
          <a:bodyPr wrap="square" anchor="b">
            <a:spAutoFit/>
          </a:bodyPr>
          <a:lstStyle/>
          <a:p>
            <a:pPr>
              <a:lnSpc>
                <a:spcPct val="90000"/>
              </a:lnSpc>
            </a:pPr>
            <a:r>
              <a:rPr lang="en-US" sz="2000" b="1" cap="all" dirty="0">
                <a:solidFill>
                  <a:schemeClr val="tx2"/>
                </a:solidFill>
                <a:latin typeface="Trebuchet MS" panose="020B0603020202020204" pitchFamily="34" charset="0"/>
              </a:rPr>
              <a:t>O3</a:t>
            </a:r>
          </a:p>
        </p:txBody>
      </p:sp>
    </p:spTree>
    <p:extLst>
      <p:ext uri="{BB962C8B-B14F-4D97-AF65-F5344CB8AC3E}">
        <p14:creationId xmlns:p14="http://schemas.microsoft.com/office/powerpoint/2010/main" val="22053398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1"/>
            <a:ext cx="9976104" cy="731520"/>
          </a:xfrm>
        </p:spPr>
        <p:txBody>
          <a:bodyPr/>
          <a:lstStyle/>
          <a:p>
            <a:r>
              <a:rPr lang="en-US" dirty="0"/>
              <a:t>No manual casts needed</a:t>
            </a:r>
          </a:p>
        </p:txBody>
      </p:sp>
      <p:sp>
        <p:nvSpPr>
          <p:cNvPr id="2" name="Rectangle 1">
            <a:extLst>
              <a:ext uri="{FF2B5EF4-FFF2-40B4-BE49-F238E27FC236}">
                <a16:creationId xmlns:a16="http://schemas.microsoft.com/office/drawing/2014/main" id="{BCF1013D-26FB-4014-8A2D-AFC842B6E112}"/>
              </a:ext>
            </a:extLst>
          </p:cNvPr>
          <p:cNvSpPr/>
          <p:nvPr/>
        </p:nvSpPr>
        <p:spPr>
          <a:xfrm>
            <a:off x="444991" y="731519"/>
            <a:ext cx="10527809" cy="4801314"/>
          </a:xfrm>
          <a:prstGeom prst="rect">
            <a:avLst/>
          </a:prstGeom>
        </p:spPr>
        <p:txBody>
          <a:bodyPr wrap="square" anchor="t">
            <a:spAutoFit/>
          </a:bodyPr>
          <a:lstStyle/>
          <a:p>
            <a:pPr marL="0" marR="0"/>
            <a:endParaRPr lang="en-US" b="1" dirty="0">
              <a:solidFill>
                <a:srgbClr val="000000"/>
              </a:solidFill>
              <a:latin typeface="Courier New" panose="02070309020205020404" pitchFamily="49" charset="0"/>
              <a:ea typeface="Times New Roman" panose="02020603050405020304" pitchFamily="18" charset="0"/>
            </a:endParaRPr>
          </a:p>
          <a:p>
            <a:pPr marL="0" marR="0"/>
            <a:r>
              <a:rPr lang="en-US" b="1" dirty="0">
                <a:solidFill>
                  <a:srgbClr val="000000"/>
                </a:solidFill>
                <a:latin typeface="Courier New" panose="02070309020205020404" pitchFamily="49" charset="0"/>
                <a:ea typeface="Times New Roman" panose="02020603050405020304" pitchFamily="18" charset="0"/>
              </a:rPr>
              <a:t>N, </a:t>
            </a:r>
            <a:r>
              <a:rPr lang="en-US" b="1" dirty="0" err="1">
                <a:solidFill>
                  <a:srgbClr val="000000"/>
                </a:solidFill>
                <a:latin typeface="Courier New" panose="02070309020205020404" pitchFamily="49" charset="0"/>
                <a:ea typeface="Times New Roman" panose="02020603050405020304" pitchFamily="18" charset="0"/>
              </a:rPr>
              <a:t>D_in</a:t>
            </a:r>
            <a:r>
              <a:rPr lang="en-US" b="1" dirty="0">
                <a:solidFill>
                  <a:srgbClr val="000000"/>
                </a:solidFill>
                <a:latin typeface="Courier New" panose="02070309020205020404" pitchFamily="49" charset="0"/>
                <a:ea typeface="Times New Roman" panose="02020603050405020304" pitchFamily="18" charset="0"/>
              </a:rPr>
              <a:t>, </a:t>
            </a:r>
            <a:r>
              <a:rPr lang="en-US" b="1" dirty="0" err="1">
                <a:solidFill>
                  <a:srgbClr val="000000"/>
                </a:solidFill>
                <a:latin typeface="Courier New" panose="02070309020205020404" pitchFamily="49" charset="0"/>
                <a:ea typeface="Times New Roman" panose="02020603050405020304" pitchFamily="18" charset="0"/>
              </a:rPr>
              <a:t>D_out</a:t>
            </a:r>
            <a:r>
              <a:rPr lang="en-US" b="1" dirty="0">
                <a:solidFill>
                  <a:srgbClr val="000000"/>
                </a:solidFill>
                <a:latin typeface="Courier New" panose="02070309020205020404" pitchFamily="49" charset="0"/>
                <a:ea typeface="Times New Roman" panose="02020603050405020304" pitchFamily="18" charset="0"/>
              </a:rPr>
              <a:t> = </a:t>
            </a:r>
            <a:r>
              <a:rPr lang="en-US" b="1" dirty="0">
                <a:solidFill>
                  <a:srgbClr val="FF00FF"/>
                </a:solidFill>
                <a:latin typeface="Courier New" panose="02070309020205020404" pitchFamily="49" charset="0"/>
                <a:ea typeface="Times New Roman" panose="02020603050405020304" pitchFamily="18" charset="0"/>
              </a:rPr>
              <a:t>64</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FF00FF"/>
                </a:solidFill>
                <a:latin typeface="Courier New" panose="02070309020205020404" pitchFamily="49" charset="0"/>
                <a:ea typeface="Times New Roman" panose="02020603050405020304" pitchFamily="18" charset="0"/>
              </a:rPr>
              <a:t>1024</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FF00FF"/>
                </a:solidFill>
                <a:latin typeface="Courier New" panose="02070309020205020404" pitchFamily="49" charset="0"/>
                <a:ea typeface="Times New Roman" panose="02020603050405020304" pitchFamily="18" charset="0"/>
              </a:rPr>
              <a:t>512</a:t>
            </a:r>
            <a:endParaRPr lang="en-US" b="1" dirty="0">
              <a:latin typeface="Courier New"/>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x = </a:t>
            </a:r>
            <a:r>
              <a:rPr lang="en-US" b="1" dirty="0" err="1">
                <a:solidFill>
                  <a:schemeClr val="bg1"/>
                </a:solidFill>
                <a:latin typeface="Courier New" panose="02070309020205020404" pitchFamily="49" charset="0"/>
                <a:ea typeface="Times New Roman" panose="02020603050405020304" pitchFamily="18" charset="0"/>
              </a:rPr>
              <a:t>torch.randn</a:t>
            </a:r>
            <a:r>
              <a:rPr lang="en-US" b="1" dirty="0">
                <a:solidFill>
                  <a:schemeClr val="bg1"/>
                </a:solidFill>
                <a:latin typeface="Courier New" panose="02070309020205020404" pitchFamily="49" charset="0"/>
                <a:ea typeface="Times New Roman" panose="02020603050405020304" pitchFamily="18" charset="0"/>
              </a:rPr>
              <a:t>(N, </a:t>
            </a:r>
            <a:r>
              <a:rPr lang="en-US" b="1" dirty="0" err="1">
                <a:solidFill>
                  <a:schemeClr val="bg1"/>
                </a:solidFill>
                <a:latin typeface="Courier New" panose="02070309020205020404" pitchFamily="49" charset="0"/>
                <a:ea typeface="Times New Roman" panose="02020603050405020304" pitchFamily="18" charset="0"/>
              </a:rPr>
              <a:t>D_in</a:t>
            </a:r>
            <a:r>
              <a:rPr lang="en-US" b="1" dirty="0">
                <a:solidFill>
                  <a:schemeClr val="bg1"/>
                </a:solidFill>
                <a:latin typeface="Courier New" panose="02070309020205020404" pitchFamily="49" charset="0"/>
                <a:ea typeface="Times New Roman" panose="02020603050405020304" pitchFamily="18" charset="0"/>
              </a:rPr>
              <a:t>, device=“</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rPr>
              <a:t>”) </a:t>
            </a:r>
            <a:endParaRPr lang="en-US" b="1" dirty="0">
              <a:solidFill>
                <a:schemeClr val="bg1"/>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y = </a:t>
            </a:r>
            <a:r>
              <a:rPr lang="en-US" b="1" dirty="0" err="1">
                <a:solidFill>
                  <a:schemeClr val="bg1"/>
                </a:solidFill>
                <a:latin typeface="Courier New" panose="02070309020205020404" pitchFamily="49" charset="0"/>
                <a:ea typeface="Times New Roman" panose="02020603050405020304" pitchFamily="18" charset="0"/>
              </a:rPr>
              <a:t>torch.randn</a:t>
            </a:r>
            <a:r>
              <a:rPr lang="en-US" b="1" dirty="0">
                <a:solidFill>
                  <a:schemeClr val="bg1"/>
                </a:solidFill>
                <a:latin typeface="Courier New" panose="02070309020205020404" pitchFamily="49" charset="0"/>
                <a:ea typeface="Times New Roman" panose="02020603050405020304" pitchFamily="18" charset="0"/>
              </a:rPr>
              <a:t>(N, </a:t>
            </a:r>
            <a:r>
              <a:rPr lang="en-US" b="1" dirty="0" err="1">
                <a:solidFill>
                  <a:schemeClr val="bg1"/>
                </a:solidFill>
                <a:latin typeface="Courier New" panose="02070309020205020404" pitchFamily="49" charset="0"/>
                <a:ea typeface="Times New Roman" panose="02020603050405020304" pitchFamily="18" charset="0"/>
              </a:rPr>
              <a:t>D_out</a:t>
            </a:r>
            <a:r>
              <a:rPr lang="en-US" b="1" dirty="0">
                <a:solidFill>
                  <a:schemeClr val="bg1"/>
                </a:solidFill>
                <a:latin typeface="Courier New" panose="02070309020205020404" pitchFamily="49" charset="0"/>
                <a:ea typeface="Times New Roman" panose="02020603050405020304" pitchFamily="18" charset="0"/>
              </a:rPr>
              <a:t>, device=“</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rPr>
              <a:t>”)</a:t>
            </a:r>
            <a:endParaRPr lang="en-US" b="1" dirty="0">
              <a:solidFill>
                <a:schemeClr val="bg1"/>
              </a:solidFill>
              <a:latin typeface="Courier New" panose="02070309020205020404" pitchFamily="49" charset="0"/>
              <a:ea typeface="Times New Roman" panose="02020603050405020304" pitchFamily="18" charset="0"/>
              <a:cs typeface="Courier New"/>
            </a:endParaRPr>
          </a:p>
          <a:p>
            <a:pPr marL="0" marR="0"/>
            <a:endParaRPr lang="en-US" b="1" dirty="0">
              <a:solidFill>
                <a:schemeClr val="bg1"/>
              </a:solidFill>
              <a:latin typeface="Courier New"/>
              <a:ea typeface="Times New Roman" panose="02020603050405020304" pitchFamily="18" charset="0"/>
              <a:cs typeface="Courier New"/>
            </a:endParaRPr>
          </a:p>
          <a:p>
            <a:pPr marL="0" marR="0"/>
            <a:r>
              <a:rPr lang="en-US" b="1" dirty="0">
                <a:solidFill>
                  <a:schemeClr val="bg1"/>
                </a:solidFill>
                <a:latin typeface="Courier New" panose="02070309020205020404" pitchFamily="49" charset="0"/>
                <a:ea typeface="Times New Roman" panose="02020603050405020304" pitchFamily="18" charset="0"/>
              </a:rPr>
              <a:t>model = </a:t>
            </a:r>
            <a:r>
              <a:rPr lang="en-US" b="1" dirty="0" err="1">
                <a:solidFill>
                  <a:schemeClr val="bg1"/>
                </a:solidFill>
                <a:latin typeface="Courier New" panose="02070309020205020404" pitchFamily="49" charset="0"/>
                <a:ea typeface="Times New Roman" panose="02020603050405020304" pitchFamily="18" charset="0"/>
              </a:rPr>
              <a:t>torch.nn.Linear</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D_in</a:t>
            </a:r>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D_out</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cs typeface="Courier New"/>
              </a:rPr>
              <a:t>()</a:t>
            </a:r>
            <a:endParaRPr lang="en-US" b="1" dirty="0">
              <a:solidFill>
                <a:srgbClr val="000000"/>
              </a:solidFill>
              <a:latin typeface="Courier New" panose="02070309020205020404" pitchFamily="49" charset="0"/>
              <a:ea typeface="Times New Roman" panose="02020603050405020304" pitchFamily="18" charset="0"/>
            </a:endParaRPr>
          </a:p>
          <a:p>
            <a:r>
              <a:rPr lang="en-US" b="1" dirty="0">
                <a:solidFill>
                  <a:srgbClr val="000000"/>
                </a:solidFill>
                <a:latin typeface="Courier New" panose="02070309020205020404" pitchFamily="49" charset="0"/>
                <a:ea typeface="Times New Roman" panose="02020603050405020304" pitchFamily="18" charset="0"/>
              </a:rPr>
              <a:t>optimizer = </a:t>
            </a:r>
            <a:r>
              <a:rPr lang="en-US" b="1" dirty="0" err="1">
                <a:solidFill>
                  <a:srgbClr val="000000"/>
                </a:solidFill>
                <a:latin typeface="Courier New" panose="02070309020205020404" pitchFamily="49" charset="0"/>
                <a:ea typeface="Times New Roman" panose="02020603050405020304" pitchFamily="18" charset="0"/>
              </a:rPr>
              <a:t>torch.optim.</a:t>
            </a:r>
            <a:r>
              <a:rPr lang="en-US" b="1" dirty="0" err="1">
                <a:solidFill>
                  <a:schemeClr val="bg1"/>
                </a:solidFill>
                <a:latin typeface="Courier New" panose="02070309020205020404" pitchFamily="49" charset="0"/>
                <a:ea typeface="Times New Roman" panose="02020603050405020304" pitchFamily="18" charset="0"/>
              </a:rPr>
              <a:t>SGD</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model.parameters</a:t>
            </a:r>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rgbClr val="000000"/>
                </a:solidFill>
                <a:latin typeface="Courier New" panose="02070309020205020404" pitchFamily="49" charset="0"/>
                <a:ea typeface="Times New Roman" panose="02020603050405020304" pitchFamily="18" charset="0"/>
              </a:rPr>
              <a:t>lr</a:t>
            </a:r>
            <a:r>
              <a:rPr lang="en-US" b="1" dirty="0">
                <a:solidFill>
                  <a:srgbClr val="000000"/>
                </a:solidFill>
                <a:latin typeface="Courier New" panose="02070309020205020404" pitchFamily="49" charset="0"/>
                <a:ea typeface="Times New Roman" panose="02020603050405020304" pitchFamily="18" charset="0"/>
              </a:rPr>
              <a:t>=</a:t>
            </a:r>
            <a:r>
              <a:rPr lang="en-US" b="1" dirty="0">
                <a:solidFill>
                  <a:srgbClr val="FF00FF"/>
                </a:solidFill>
                <a:latin typeface="Courier New" panose="02070309020205020404" pitchFamily="49" charset="0"/>
                <a:ea typeface="Times New Roman" panose="02020603050405020304" pitchFamily="18" charset="0"/>
              </a:rPr>
              <a:t>1e-3</a:t>
            </a:r>
            <a:r>
              <a:rPr lang="en-US" b="1" dirty="0">
                <a:solidFill>
                  <a:schemeClr val="bg1"/>
                </a:solidFill>
                <a:latin typeface="Courier New" panose="02070309020205020404" pitchFamily="49" charset="0"/>
                <a:ea typeface="Times New Roman" panose="02020603050405020304" pitchFamily="18" charset="0"/>
              </a:rPr>
              <a:t>)</a:t>
            </a:r>
            <a:endParaRPr lang="en-US" b="1" dirty="0">
              <a:latin typeface="Courier New"/>
              <a:ea typeface="Times New Roman" panose="02020603050405020304" pitchFamily="18" charset="0"/>
              <a:cs typeface="Courier New"/>
            </a:endParaRPr>
          </a:p>
          <a:p>
            <a:pPr marL="0" marR="0"/>
            <a:r>
              <a:rPr lang="en-US" b="1" dirty="0">
                <a:solidFill>
                  <a:schemeClr val="bg1"/>
                </a:solidFill>
                <a:latin typeface="Courier New"/>
                <a:ea typeface="Times New Roman" panose="02020603050405020304" pitchFamily="18" charset="0"/>
                <a:cs typeface="Courier New"/>
              </a:rPr>
              <a:t>model, optimizer = </a:t>
            </a:r>
            <a:r>
              <a:rPr lang="en-US" b="1" dirty="0" err="1">
                <a:solidFill>
                  <a:schemeClr val="bg1"/>
                </a:solidFill>
                <a:latin typeface="Courier New"/>
                <a:ea typeface="Times New Roman" panose="02020603050405020304" pitchFamily="18" charset="0"/>
                <a:cs typeface="Courier New"/>
              </a:rPr>
              <a:t>amp.initialize</a:t>
            </a:r>
            <a:r>
              <a:rPr lang="en-US" b="1" dirty="0">
                <a:solidFill>
                  <a:schemeClr val="bg1"/>
                </a:solidFill>
                <a:latin typeface="Courier New"/>
                <a:ea typeface="Times New Roman" panose="02020603050405020304" pitchFamily="18" charset="0"/>
                <a:cs typeface="Courier New"/>
              </a:rPr>
              <a:t>(model, optimizer, </a:t>
            </a:r>
            <a:r>
              <a:rPr lang="en-US" b="1" dirty="0" err="1">
                <a:solidFill>
                  <a:schemeClr val="bg1"/>
                </a:solidFill>
                <a:latin typeface="Courier New"/>
                <a:ea typeface="Times New Roman" panose="02020603050405020304" pitchFamily="18" charset="0"/>
                <a:cs typeface="Courier New"/>
              </a:rPr>
              <a:t>opt_level</a:t>
            </a:r>
            <a:r>
              <a:rPr lang="en-US" b="1" dirty="0">
                <a:solidFill>
                  <a:schemeClr val="bg1"/>
                </a:solidFill>
                <a:latin typeface="Courier New"/>
                <a:ea typeface="Times New Roman" panose="02020603050405020304" pitchFamily="18" charset="0"/>
                <a:cs typeface="Courier New"/>
              </a:rPr>
              <a:t>=“O1”)</a:t>
            </a:r>
          </a:p>
          <a:p>
            <a:pPr marL="0" marR="0"/>
            <a:endParaRPr lang="en-US" b="1" dirty="0">
              <a:solidFill>
                <a:schemeClr val="bg1"/>
              </a:solidFill>
              <a:latin typeface="Courier New"/>
              <a:ea typeface="Times New Roman" panose="02020603050405020304" pitchFamily="18" charset="0"/>
              <a:cs typeface="Courier New"/>
            </a:endParaRPr>
          </a:p>
          <a:p>
            <a:r>
              <a:rPr lang="en-US" b="1" dirty="0">
                <a:solidFill>
                  <a:srgbClr val="A52A2A"/>
                </a:solidFill>
                <a:latin typeface="Courier New" panose="02070309020205020404" pitchFamily="49" charset="0"/>
                <a:ea typeface="Times New Roman" panose="02020603050405020304" pitchFamily="18" charset="0"/>
              </a:rPr>
              <a:t>for</a:t>
            </a:r>
            <a:r>
              <a:rPr lang="en-US" b="1" dirty="0">
                <a:solidFill>
                  <a:srgbClr val="000000"/>
                </a:solidFill>
                <a:latin typeface="Courier New" panose="02070309020205020404" pitchFamily="49" charset="0"/>
                <a:ea typeface="Times New Roman" panose="02020603050405020304" pitchFamily="18" charset="0"/>
              </a:rPr>
              <a:t> t </a:t>
            </a:r>
            <a:r>
              <a:rPr lang="en-US" b="1" dirty="0">
                <a:solidFill>
                  <a:srgbClr val="A52A2A"/>
                </a:solidFill>
                <a:latin typeface="Courier New" panose="02070309020205020404" pitchFamily="49" charset="0"/>
                <a:ea typeface="Times New Roman" panose="02020603050405020304" pitchFamily="18" charset="0"/>
              </a:rPr>
              <a:t>in</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008B8B"/>
                </a:solidFill>
                <a:latin typeface="Courier New" panose="02070309020205020404" pitchFamily="49" charset="0"/>
                <a:ea typeface="Times New Roman" panose="02020603050405020304" pitchFamily="18" charset="0"/>
              </a:rPr>
              <a:t>range</a:t>
            </a:r>
            <a:r>
              <a:rPr lang="en-US" b="1" dirty="0">
                <a:solidFill>
                  <a:schemeClr val="bg1"/>
                </a:solidFill>
                <a:latin typeface="Courier New" panose="02070309020205020404" pitchFamily="49" charset="0"/>
                <a:ea typeface="Times New Roman" panose="02020603050405020304" pitchFamily="18" charset="0"/>
              </a:rPr>
              <a:t>(</a:t>
            </a:r>
            <a:r>
              <a:rPr lang="en-US" b="1" dirty="0">
                <a:solidFill>
                  <a:srgbClr val="FF00FF"/>
                </a:solidFill>
                <a:latin typeface="Courier New" panose="02070309020205020404" pitchFamily="49" charset="0"/>
                <a:ea typeface="Times New Roman" panose="02020603050405020304" pitchFamily="18" charset="0"/>
              </a:rPr>
              <a:t>500</a:t>
            </a:r>
            <a:r>
              <a:rPr lang="en-US" b="1" dirty="0">
                <a:solidFill>
                  <a:schemeClr val="bg1"/>
                </a:solidFill>
                <a:latin typeface="Courier New" panose="02070309020205020404" pitchFamily="49" charset="0"/>
                <a:ea typeface="Times New Roman" panose="02020603050405020304" pitchFamily="18" charset="0"/>
              </a:rPr>
              <a:t>)</a:t>
            </a:r>
            <a:r>
              <a:rPr lang="en-US" b="1" dirty="0">
                <a:solidFill>
                  <a:srgbClr val="000000"/>
                </a:solidFill>
                <a:latin typeface="Courier New" panose="02070309020205020404" pitchFamily="49" charset="0"/>
                <a:ea typeface="Times New Roman" panose="02020603050405020304" pitchFamily="18" charset="0"/>
              </a:rPr>
              <a:t>: </a:t>
            </a:r>
            <a:endParaRPr lang="en-US" b="1" dirty="0">
              <a:solidFill>
                <a:srgbClr val="000000"/>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y_pred</a:t>
            </a:r>
            <a:r>
              <a:rPr lang="en-US" b="1" dirty="0">
                <a:solidFill>
                  <a:schemeClr val="bg1"/>
                </a:solidFill>
                <a:latin typeface="Courier New" panose="02070309020205020404" pitchFamily="49" charset="0"/>
                <a:ea typeface="Times New Roman" panose="02020603050405020304" pitchFamily="18" charset="0"/>
              </a:rPr>
              <a:t> = model(x) </a:t>
            </a:r>
            <a:endParaRPr lang="en-US" b="1" dirty="0">
              <a:solidFill>
                <a:srgbClr val="000000"/>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loss = </a:t>
            </a:r>
            <a:r>
              <a:rPr lang="en-US" b="1" dirty="0" err="1">
                <a:solidFill>
                  <a:schemeClr val="bg1"/>
                </a:solidFill>
                <a:latin typeface="Courier New" panose="02070309020205020404" pitchFamily="49" charset="0"/>
                <a:ea typeface="Times New Roman" panose="02020603050405020304" pitchFamily="18" charset="0"/>
              </a:rPr>
              <a:t>torch.nn.functional.mse_loss</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y_pred</a:t>
            </a:r>
            <a:r>
              <a:rPr lang="en-US" b="1" dirty="0">
                <a:solidFill>
                  <a:schemeClr val="bg1"/>
                </a:solidFill>
                <a:latin typeface="Courier New" panose="02070309020205020404" pitchFamily="49" charset="0"/>
                <a:ea typeface="Times New Roman" panose="02020603050405020304" pitchFamily="18" charset="0"/>
              </a:rPr>
              <a:t>, y) </a:t>
            </a:r>
            <a:endParaRPr lang="en-US" b="1" dirty="0">
              <a:solidFill>
                <a:schemeClr val="bg1"/>
              </a:solidFill>
              <a:latin typeface="Courier New" panose="02070309020205020404" pitchFamily="49" charset="0"/>
              <a:ea typeface="Times New Roman" panose="02020603050405020304" pitchFamily="18" charset="0"/>
              <a:cs typeface="Courier New"/>
            </a:endParaRPr>
          </a:p>
          <a:p>
            <a:pPr marL="0" marR="0"/>
            <a:r>
              <a:rPr lang="en-US" b="1" dirty="0">
                <a:solidFill>
                  <a:schemeClr val="bg1"/>
                </a:solidFill>
                <a:latin typeface="Courier New" panose="02070309020205020404" pitchFamily="49" charset="0"/>
                <a:ea typeface="Times New Roman" panose="02020603050405020304" pitchFamily="18" charset="0"/>
                <a:cs typeface="Courier New"/>
              </a:rPr>
              <a:t>    </a:t>
            </a: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optimizer.zero_grad</a:t>
            </a:r>
            <a:r>
              <a:rPr lang="en-US" b="1" dirty="0">
                <a:solidFill>
                  <a:schemeClr val="bg1"/>
                </a:solidFill>
                <a:latin typeface="Courier New" panose="02070309020205020404" pitchFamily="49" charset="0"/>
                <a:ea typeface="Times New Roman" panose="02020603050405020304" pitchFamily="18" charset="0"/>
              </a:rPr>
              <a:t>() </a:t>
            </a:r>
            <a:endParaRPr lang="en-US" b="1" dirty="0">
              <a:solidFill>
                <a:schemeClr val="bg1"/>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a:t>
            </a:r>
            <a:r>
              <a:rPr lang="en-US" b="1" dirty="0">
                <a:solidFill>
                  <a:schemeClr val="bg1"/>
                </a:solidFill>
                <a:latin typeface="Courier New" panose="02070309020205020404" pitchFamily="49" charset="0"/>
                <a:ea typeface="Times New Roman" panose="02020603050405020304" pitchFamily="18" charset="0"/>
                <a:cs typeface="Courier New"/>
              </a:rPr>
              <a:t>with </a:t>
            </a:r>
            <a:r>
              <a:rPr lang="en-US" b="1" dirty="0" err="1">
                <a:solidFill>
                  <a:schemeClr val="bg1"/>
                </a:solidFill>
                <a:latin typeface="Courier New" panose="02070309020205020404" pitchFamily="49" charset="0"/>
                <a:ea typeface="Times New Roman" panose="02020603050405020304" pitchFamily="18" charset="0"/>
                <a:cs typeface="Courier New"/>
              </a:rPr>
              <a:t>amp.scale_loss</a:t>
            </a:r>
            <a:r>
              <a:rPr lang="en-US" b="1" dirty="0">
                <a:solidFill>
                  <a:schemeClr val="bg1"/>
                </a:solidFill>
                <a:latin typeface="Courier New" panose="02070309020205020404" pitchFamily="49" charset="0"/>
                <a:ea typeface="Times New Roman" panose="02020603050405020304" pitchFamily="18" charset="0"/>
                <a:cs typeface="Courier New"/>
              </a:rPr>
              <a:t>(loss, optimizer) as </a:t>
            </a:r>
            <a:r>
              <a:rPr lang="en-US" b="1" dirty="0" err="1">
                <a:solidFill>
                  <a:schemeClr val="bg1"/>
                </a:solidFill>
                <a:latin typeface="Courier New" panose="02070309020205020404" pitchFamily="49" charset="0"/>
                <a:ea typeface="Times New Roman" panose="02020603050405020304" pitchFamily="18" charset="0"/>
                <a:cs typeface="Courier New"/>
              </a:rPr>
              <a:t>scaled_loss</a:t>
            </a:r>
            <a:r>
              <a:rPr lang="en-US" b="1" dirty="0">
                <a:solidFill>
                  <a:schemeClr val="bg1"/>
                </a:solidFill>
                <a:latin typeface="Courier New" panose="02070309020205020404" pitchFamily="49" charset="0"/>
                <a:ea typeface="Times New Roman" panose="02020603050405020304" pitchFamily="18" charset="0"/>
                <a:cs typeface="Courier New"/>
              </a:rPr>
              <a:t>:</a:t>
            </a:r>
            <a:endParaRPr lang="en-US" b="1" dirty="0">
              <a:solidFill>
                <a:schemeClr val="bg1"/>
              </a:solidFill>
              <a:latin typeface="Courier New" panose="02070309020205020404" pitchFamily="49" charset="0"/>
              <a:ea typeface="Times New Roman" panose="02020603050405020304" pitchFamily="18" charset="0"/>
            </a:endParaRP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scaled_loss.backward</a:t>
            </a:r>
            <a:r>
              <a:rPr lang="en-US" b="1" dirty="0">
                <a:solidFill>
                  <a:schemeClr val="bg1"/>
                </a:solidFill>
                <a:latin typeface="Courier New" panose="02070309020205020404" pitchFamily="49" charset="0"/>
                <a:ea typeface="Times New Roman" panose="02020603050405020304" pitchFamily="18" charset="0"/>
              </a:rPr>
              <a:t>()</a:t>
            </a:r>
            <a:endParaRPr lang="en-US" b="1" dirty="0">
              <a:solidFill>
                <a:schemeClr val="bg1"/>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optimizer.step</a:t>
            </a:r>
            <a:r>
              <a:rPr lang="en-US" b="1" dirty="0">
                <a:solidFill>
                  <a:schemeClr val="bg1"/>
                </a:solidFill>
                <a:latin typeface="Courier New" panose="02070309020205020404" pitchFamily="49" charset="0"/>
                <a:ea typeface="Times New Roman" panose="02020603050405020304" pitchFamily="18" charset="0"/>
              </a:rPr>
              <a:t>()</a:t>
            </a:r>
            <a:endParaRPr lang="en-US" b="1" dirty="0">
              <a:solidFill>
                <a:schemeClr val="bg1"/>
              </a:solidFill>
              <a:latin typeface="Courier New"/>
              <a:ea typeface="Times New Roman" panose="02020603050405020304" pitchFamily="18" charset="0"/>
              <a:cs typeface="Courier New"/>
            </a:endParaRPr>
          </a:p>
        </p:txBody>
      </p:sp>
      <p:sp>
        <p:nvSpPr>
          <p:cNvPr id="5" name="Right Brace 4">
            <a:extLst>
              <a:ext uri="{FF2B5EF4-FFF2-40B4-BE49-F238E27FC236}">
                <a16:creationId xmlns:a16="http://schemas.microsoft.com/office/drawing/2014/main" id="{0ADE161F-3185-4796-8281-74620EA06F34}"/>
              </a:ext>
            </a:extLst>
          </p:cNvPr>
          <p:cNvSpPr/>
          <p:nvPr/>
        </p:nvSpPr>
        <p:spPr>
          <a:xfrm>
            <a:off x="6781671" y="1009442"/>
            <a:ext cx="558800" cy="1320800"/>
          </a:xfrm>
          <a:prstGeom prst="rightBrace">
            <a:avLst/>
          </a:prstGeom>
          <a:noFill/>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Rectangle 5">
            <a:extLst>
              <a:ext uri="{FF2B5EF4-FFF2-40B4-BE49-F238E27FC236}">
                <a16:creationId xmlns:a16="http://schemas.microsoft.com/office/drawing/2014/main" id="{6218FFCF-33BD-4620-8FE3-6D5B79A0B750}"/>
              </a:ext>
            </a:extLst>
          </p:cNvPr>
          <p:cNvSpPr/>
          <p:nvPr/>
        </p:nvSpPr>
        <p:spPr>
          <a:xfrm>
            <a:off x="7427557" y="1145539"/>
            <a:ext cx="3334567" cy="923330"/>
          </a:xfrm>
          <a:prstGeom prst="rect">
            <a:avLst/>
          </a:prstGeom>
        </p:spPr>
        <p:txBody>
          <a:bodyPr wrap="none">
            <a:spAutoFit/>
          </a:bodyPr>
          <a:lstStyle/>
          <a:p>
            <a:r>
              <a:rPr lang="en-US" dirty="0">
                <a:solidFill>
                  <a:schemeClr val="tx2"/>
                </a:solidFill>
                <a:latin typeface="+mn-lt"/>
                <a:cs typeface="Courier New" panose="02070309020205020404" pitchFamily="49" charset="0"/>
              </a:rPr>
              <a:t>No need to manually cast your</a:t>
            </a:r>
          </a:p>
          <a:p>
            <a:r>
              <a:rPr lang="en-US" dirty="0">
                <a:solidFill>
                  <a:schemeClr val="tx2"/>
                </a:solidFill>
                <a:latin typeface="+mn-lt"/>
                <a:cs typeface="Courier New" panose="02070309020205020404" pitchFamily="49" charset="0"/>
              </a:rPr>
              <a:t>model or data, regardless of</a:t>
            </a:r>
          </a:p>
          <a:p>
            <a:r>
              <a:rPr lang="en-US" b="1" dirty="0" err="1">
                <a:solidFill>
                  <a:schemeClr val="tx2"/>
                </a:solidFill>
                <a:latin typeface="Courier New" panose="02070309020205020404" pitchFamily="49" charset="0"/>
                <a:cs typeface="Courier New" panose="02070309020205020404" pitchFamily="49" charset="0"/>
              </a:rPr>
              <a:t>opt_level</a:t>
            </a:r>
            <a:endParaRPr lang="en-US" b="1" dirty="0">
              <a:solidFill>
                <a:schemeClr val="tx2"/>
              </a:solidFill>
              <a:latin typeface="Courier New" panose="02070309020205020404" pitchFamily="49" charset="0"/>
              <a:cs typeface="Courier New" panose="02070309020205020404" pitchFamily="49" charset="0"/>
            </a:endParaRPr>
          </a:p>
        </p:txBody>
      </p:sp>
      <p:sp>
        <p:nvSpPr>
          <p:cNvPr id="7" name="Right Brace 6">
            <a:extLst>
              <a:ext uri="{FF2B5EF4-FFF2-40B4-BE49-F238E27FC236}">
                <a16:creationId xmlns:a16="http://schemas.microsoft.com/office/drawing/2014/main" id="{1CC5860A-C35B-46FD-9A00-ED02C4678AB7}"/>
              </a:ext>
            </a:extLst>
          </p:cNvPr>
          <p:cNvSpPr/>
          <p:nvPr/>
        </p:nvSpPr>
        <p:spPr>
          <a:xfrm>
            <a:off x="7340471" y="3483080"/>
            <a:ext cx="558800" cy="717758"/>
          </a:xfrm>
          <a:prstGeom prst="rightBrace">
            <a:avLst/>
          </a:prstGeom>
          <a:noFill/>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ectangle 7">
            <a:extLst>
              <a:ext uri="{FF2B5EF4-FFF2-40B4-BE49-F238E27FC236}">
                <a16:creationId xmlns:a16="http://schemas.microsoft.com/office/drawing/2014/main" id="{FE3619C7-2CE3-437C-B00D-FCEC5C1E0F77}"/>
              </a:ext>
            </a:extLst>
          </p:cNvPr>
          <p:cNvSpPr/>
          <p:nvPr/>
        </p:nvSpPr>
        <p:spPr>
          <a:xfrm>
            <a:off x="8018107" y="3386227"/>
            <a:ext cx="3213917" cy="923330"/>
          </a:xfrm>
          <a:prstGeom prst="rect">
            <a:avLst/>
          </a:prstGeom>
        </p:spPr>
        <p:txBody>
          <a:bodyPr wrap="square">
            <a:spAutoFit/>
          </a:bodyPr>
          <a:lstStyle/>
          <a:p>
            <a:r>
              <a:rPr lang="en-US" dirty="0">
                <a:solidFill>
                  <a:schemeClr val="tx2"/>
                </a:solidFill>
                <a:latin typeface="+mn-lt"/>
                <a:cs typeface="Courier New" panose="02070309020205020404" pitchFamily="49" charset="0"/>
              </a:rPr>
              <a:t>No need to manually cast your output or target, regardless of </a:t>
            </a:r>
            <a:r>
              <a:rPr lang="en-US" b="1" dirty="0" err="1">
                <a:solidFill>
                  <a:schemeClr val="tx2"/>
                </a:solidFill>
                <a:latin typeface="Courier New" panose="02070309020205020404" pitchFamily="49" charset="0"/>
                <a:cs typeface="Courier New" panose="02070309020205020404" pitchFamily="49" charset="0"/>
              </a:rPr>
              <a:t>opt_level</a:t>
            </a:r>
            <a:endParaRPr lang="en-US" b="1" dirty="0">
              <a:solidFill>
                <a:schemeClr val="tx2"/>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316443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348" y="304466"/>
            <a:ext cx="9976104" cy="590931"/>
          </a:xfrm>
        </p:spPr>
        <p:txBody>
          <a:bodyPr/>
          <a:lstStyle/>
          <a:p>
            <a:r>
              <a:rPr lang="en-US" dirty="0"/>
              <a:t>optimization levels in action</a:t>
            </a:r>
          </a:p>
        </p:txBody>
      </p:sp>
      <p:sp>
        <p:nvSpPr>
          <p:cNvPr id="8" name="Content Placeholder 2">
            <a:extLst>
              <a:ext uri="{FF2B5EF4-FFF2-40B4-BE49-F238E27FC236}">
                <a16:creationId xmlns:a16="http://schemas.microsoft.com/office/drawing/2014/main" id="{D53B0577-62AD-482F-B0C2-4EBA6059AB38}"/>
              </a:ext>
            </a:extLst>
          </p:cNvPr>
          <p:cNvSpPr txBox="1">
            <a:spLocks/>
          </p:cNvSpPr>
          <p:nvPr/>
        </p:nvSpPr>
        <p:spPr bwMode="auto">
          <a:xfrm>
            <a:off x="566698" y="996217"/>
            <a:ext cx="9839405" cy="73152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lvl="1" algn="ctr" defTabSz="914400"/>
            <a:r>
              <a:rPr lang="en-US" sz="2200" dirty="0">
                <a:solidFill>
                  <a:schemeClr val="tx2"/>
                </a:solidFill>
                <a:hlinkClick r:id="rId3"/>
              </a:rPr>
              <a:t>https://github.com/NVIDIA/apex/tree/master/examples/imagenet</a:t>
            </a:r>
            <a:br>
              <a:rPr lang="en-US" sz="2200" kern="0" dirty="0">
                <a:solidFill>
                  <a:schemeClr val="tx2"/>
                </a:solidFill>
              </a:rPr>
            </a:br>
            <a:endParaRPr lang="en-US" sz="2200" dirty="0">
              <a:solidFill>
                <a:schemeClr val="tx2"/>
              </a:solidFill>
            </a:endParaRPr>
          </a:p>
        </p:txBody>
      </p:sp>
      <p:graphicFrame>
        <p:nvGraphicFramePr>
          <p:cNvPr id="13" name="Chart 12">
            <a:extLst>
              <a:ext uri="{FF2B5EF4-FFF2-40B4-BE49-F238E27FC236}">
                <a16:creationId xmlns:a16="http://schemas.microsoft.com/office/drawing/2014/main" id="{9FCC18AC-EA88-4404-8C80-6B83181B6893}"/>
              </a:ext>
            </a:extLst>
          </p:cNvPr>
          <p:cNvGraphicFramePr>
            <a:graphicFrameLocks/>
          </p:cNvGraphicFramePr>
          <p:nvPr>
            <p:extLst>
              <p:ext uri="{D42A27DB-BD31-4B8C-83A1-F6EECF244321}">
                <p14:modId xmlns:p14="http://schemas.microsoft.com/office/powerpoint/2010/main" val="2608932272"/>
              </p:ext>
            </p:extLst>
          </p:nvPr>
        </p:nvGraphicFramePr>
        <p:xfrm>
          <a:off x="4017159" y="1361977"/>
          <a:ext cx="7056738" cy="4321044"/>
        </p:xfrm>
        <a:graphic>
          <a:graphicData uri="http://schemas.openxmlformats.org/drawingml/2006/chart">
            <c:chart xmlns:c="http://schemas.openxmlformats.org/drawingml/2006/chart" xmlns:r="http://schemas.openxmlformats.org/officeDocument/2006/relationships" r:id="rId4"/>
          </a:graphicData>
        </a:graphic>
      </p:graphicFrame>
      <p:sp>
        <p:nvSpPr>
          <p:cNvPr id="14" name="Rectangle 13">
            <a:extLst>
              <a:ext uri="{FF2B5EF4-FFF2-40B4-BE49-F238E27FC236}">
                <a16:creationId xmlns:a16="http://schemas.microsoft.com/office/drawing/2014/main" id="{177617F2-DDC1-4FE1-9205-019FE15FE515}"/>
              </a:ext>
            </a:extLst>
          </p:cNvPr>
          <p:cNvSpPr/>
          <p:nvPr/>
        </p:nvSpPr>
        <p:spPr>
          <a:xfrm>
            <a:off x="5514321" y="5881669"/>
            <a:ext cx="4960131" cy="259792"/>
          </a:xfrm>
          <a:prstGeom prst="rect">
            <a:avLst/>
          </a:prstGeom>
          <a:noFill/>
          <a:ln w="25400" cap="flat" cmpd="sng" algn="ctr">
            <a:noFill/>
            <a:prstDash val="solid"/>
          </a:ln>
          <a:effectLst/>
        </p:spPr>
        <p:txBody>
          <a:bodyPr rtlCol="0" anchor="b"/>
          <a:ls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a:lstStyle>
          <a:p>
            <a:pPr marL="0" marR="0" lvl="0" indent="0" algn="ctr" defTabSz="457200" eaLnBrk="1" fontAlgn="auto" latinLnBrk="0" hangingPunct="1">
              <a:lnSpc>
                <a:spcPct val="90000"/>
              </a:lnSpc>
              <a:spcBef>
                <a:spcPts val="0"/>
              </a:spcBef>
              <a:spcAft>
                <a:spcPts val="0"/>
              </a:spcAft>
              <a:buClrTx/>
              <a:buSzTx/>
              <a:buFontTx/>
              <a:buNone/>
              <a:tabLst/>
              <a:defRPr/>
            </a:pPr>
            <a:r>
              <a:rPr lang="en-US" sz="800" i="1" kern="0" dirty="0">
                <a:solidFill>
                  <a:srgbClr val="868686"/>
                </a:solidFill>
                <a:latin typeface="Trebuchet MS"/>
              </a:rPr>
              <a:t>Timings on NVIDIA Volta V100 32GB</a:t>
            </a:r>
            <a:br>
              <a:rPr lang="en-US" sz="800" i="1" kern="0" dirty="0">
                <a:solidFill>
                  <a:srgbClr val="868686"/>
                </a:solidFill>
                <a:latin typeface="Trebuchet MS"/>
              </a:rPr>
            </a:br>
            <a:br>
              <a:rPr lang="en-US" sz="800" i="1" kern="0" dirty="0">
                <a:solidFill>
                  <a:srgbClr val="868686"/>
                </a:solidFill>
                <a:latin typeface="Trebuchet MS"/>
              </a:rPr>
            </a:br>
            <a:r>
              <a:rPr lang="en-US" sz="800" i="1" kern="0" dirty="0">
                <a:solidFill>
                  <a:srgbClr val="868686"/>
                </a:solidFill>
                <a:latin typeface="Trebuchet MS"/>
              </a:rPr>
              <a:t>On 8 Voltas, O0 converged to 76.15%, O1 converged to 76.38%, O2 converged to 75.9%</a:t>
            </a:r>
          </a:p>
        </p:txBody>
      </p:sp>
      <p:sp>
        <p:nvSpPr>
          <p:cNvPr id="19" name="Content Placeholder 2">
            <a:extLst>
              <a:ext uri="{FF2B5EF4-FFF2-40B4-BE49-F238E27FC236}">
                <a16:creationId xmlns:a16="http://schemas.microsoft.com/office/drawing/2014/main" id="{3EF74955-4860-4216-ADC1-9FF06E8468DF}"/>
              </a:ext>
            </a:extLst>
          </p:cNvPr>
          <p:cNvSpPr txBox="1">
            <a:spLocks/>
          </p:cNvSpPr>
          <p:nvPr/>
        </p:nvSpPr>
        <p:spPr>
          <a:xfrm>
            <a:off x="76703" y="2357454"/>
            <a:ext cx="3875227" cy="1457292"/>
          </a:xfrm>
          <a:prstGeom prst="rect">
            <a:avLst/>
          </a:prstGeom>
        </p:spPr>
        <p:txBody>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lvl="1" defTabSz="914400"/>
            <a:r>
              <a:rPr lang="en-US" sz="2200" kern="0" dirty="0"/>
              <a:t>Mixed Precision (O1 and O2)</a:t>
            </a:r>
          </a:p>
          <a:p>
            <a:pPr marL="342900" lvl="1" indent="-342900" defTabSz="914400">
              <a:buFont typeface="Arial" panose="020B0604020202020204" pitchFamily="34" charset="0"/>
              <a:buChar char="•"/>
            </a:pPr>
            <a:r>
              <a:rPr lang="en-US" sz="2200" b="1" kern="0" dirty="0">
                <a:solidFill>
                  <a:schemeClr val="tx2"/>
                </a:solidFill>
              </a:rPr>
              <a:t>2X</a:t>
            </a:r>
            <a:r>
              <a:rPr lang="en-US" sz="2200" kern="0" dirty="0"/>
              <a:t> faster than FP32	</a:t>
            </a:r>
          </a:p>
          <a:p>
            <a:pPr marL="342900" lvl="1" indent="-342900" defTabSz="914400">
              <a:buFont typeface="Arial" panose="020B0604020202020204" pitchFamily="34" charset="0"/>
              <a:buChar char="•"/>
            </a:pPr>
            <a:r>
              <a:rPr lang="en-US" sz="2000" kern="0" dirty="0"/>
              <a:t>Only ~6% overhead relative to “speed of light”</a:t>
            </a:r>
            <a:br>
              <a:rPr lang="en-US" sz="2000" kern="0" dirty="0"/>
            </a:br>
            <a:endParaRPr lang="en-US" sz="2200" kern="0" dirty="0"/>
          </a:p>
          <a:p>
            <a:pPr marL="0" lvl="1" defTabSz="914400"/>
            <a:endParaRPr lang="en-US" sz="2200" kern="0" dirty="0"/>
          </a:p>
        </p:txBody>
      </p:sp>
    </p:spTree>
    <p:extLst>
      <p:ext uri="{BB962C8B-B14F-4D97-AF65-F5344CB8AC3E}">
        <p14:creationId xmlns:p14="http://schemas.microsoft.com/office/powerpoint/2010/main" val="32203535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658368"/>
            <a:ext cx="9976104" cy="731520"/>
          </a:xfrm>
        </p:spPr>
        <p:txBody>
          <a:bodyPr/>
          <a:lstStyle/>
          <a:p>
            <a:r>
              <a:rPr lang="en-US" dirty="0"/>
              <a:t>Mixed precision guidance</a:t>
            </a:r>
          </a:p>
        </p:txBody>
      </p:sp>
      <p:sp>
        <p:nvSpPr>
          <p:cNvPr id="11" name="Content Placeholder 2">
            <a:extLst>
              <a:ext uri="{FF2B5EF4-FFF2-40B4-BE49-F238E27FC236}">
                <a16:creationId xmlns:a16="http://schemas.microsoft.com/office/drawing/2014/main" id="{D4F7C998-0B10-47C2-A499-CDA36BFD4310}"/>
              </a:ext>
            </a:extLst>
          </p:cNvPr>
          <p:cNvSpPr>
            <a:spLocks noGrp="1"/>
          </p:cNvSpPr>
          <p:nvPr>
            <p:ph idx="1"/>
          </p:nvPr>
        </p:nvSpPr>
        <p:spPr>
          <a:xfrm>
            <a:off x="1026564" y="1967604"/>
            <a:ext cx="9608341" cy="2902846"/>
          </a:xfrm>
        </p:spPr>
        <p:txBody>
          <a:bodyPr/>
          <a:lstStyle/>
          <a:p>
            <a:pPr marL="457200" lvl="1" indent="-457200">
              <a:buFont typeface="+mj-lt"/>
              <a:buAutoNum type="arabicPeriod"/>
            </a:pPr>
            <a:r>
              <a:rPr lang="en-US" sz="2200" b="1" dirty="0">
                <a:solidFill>
                  <a:schemeClr val="tx2"/>
                </a:solidFill>
                <a:latin typeface="Courier New" panose="02070309020205020404" pitchFamily="49" charset="0"/>
                <a:cs typeface="Courier New" panose="02070309020205020404" pitchFamily="49" charset="0"/>
              </a:rPr>
              <a:t>O0</a:t>
            </a:r>
            <a:r>
              <a:rPr lang="en-US" sz="2200" dirty="0">
                <a:latin typeface="+mn-lt"/>
                <a:cs typeface="Courier New" panose="02070309020205020404" pitchFamily="49" charset="0"/>
              </a:rPr>
              <a:t> (FP32) first to establish an accuracy baseline.</a:t>
            </a:r>
          </a:p>
          <a:p>
            <a:pPr marL="457200" lvl="1" indent="-457200">
              <a:buFont typeface="+mj-lt"/>
              <a:buAutoNum type="arabicPeriod"/>
            </a:pPr>
            <a:r>
              <a:rPr lang="en-US" sz="2200" dirty="0">
                <a:latin typeface="+mn-lt"/>
                <a:cs typeface="Courier New" panose="02070309020205020404" pitchFamily="49" charset="0"/>
              </a:rPr>
              <a:t>Try </a:t>
            </a:r>
            <a:r>
              <a:rPr lang="en-US" sz="2200" b="1" dirty="0">
                <a:solidFill>
                  <a:schemeClr val="tx2"/>
                </a:solidFill>
                <a:latin typeface="Courier New" panose="02070309020205020404" pitchFamily="49" charset="0"/>
                <a:cs typeface="Courier New" panose="02070309020205020404" pitchFamily="49" charset="0"/>
              </a:rPr>
              <a:t>O1</a:t>
            </a:r>
            <a:r>
              <a:rPr lang="en-US" sz="2200" dirty="0">
                <a:latin typeface="+mn-lt"/>
                <a:cs typeface="Courier New" panose="02070309020205020404" pitchFamily="49" charset="0"/>
              </a:rPr>
              <a:t> to enable mixed precision.</a:t>
            </a:r>
          </a:p>
          <a:p>
            <a:pPr marL="457200" lvl="1" indent="-457200">
              <a:buFont typeface="+mj-lt"/>
              <a:buAutoNum type="arabicPeriod"/>
            </a:pPr>
            <a:r>
              <a:rPr lang="en-US" sz="2200" dirty="0">
                <a:latin typeface="+mn-lt"/>
                <a:cs typeface="Courier New" panose="02070309020205020404" pitchFamily="49" charset="0"/>
              </a:rPr>
              <a:t>For the adventurous, try </a:t>
            </a:r>
            <a:r>
              <a:rPr lang="en-US" sz="2200" b="1" dirty="0">
                <a:solidFill>
                  <a:schemeClr val="tx2"/>
                </a:solidFill>
                <a:latin typeface="Courier New" panose="02070309020205020404" pitchFamily="49" charset="0"/>
                <a:cs typeface="Courier New" panose="02070309020205020404" pitchFamily="49" charset="0"/>
              </a:rPr>
              <a:t>O2</a:t>
            </a:r>
            <a:r>
              <a:rPr lang="en-US" sz="2200" b="1" dirty="0">
                <a:latin typeface="+mn-lt"/>
                <a:cs typeface="Courier New" panose="02070309020205020404" pitchFamily="49" charset="0"/>
              </a:rPr>
              <a:t> </a:t>
            </a:r>
            <a:r>
              <a:rPr lang="en-US" sz="2200" dirty="0">
                <a:latin typeface="+mn-lt"/>
                <a:cs typeface="Courier New" panose="02070309020205020404" pitchFamily="49" charset="0"/>
              </a:rPr>
              <a:t>or </a:t>
            </a:r>
            <a:r>
              <a:rPr lang="en-US" sz="2200" b="1" dirty="0">
                <a:solidFill>
                  <a:schemeClr val="tx2"/>
                </a:solidFill>
                <a:latin typeface="Courier New" panose="02070309020205020404" pitchFamily="49" charset="0"/>
                <a:cs typeface="Courier New" panose="02070309020205020404" pitchFamily="49" charset="0"/>
              </a:rPr>
              <a:t>O3</a:t>
            </a:r>
            <a:r>
              <a:rPr lang="en-US" sz="2200" dirty="0">
                <a:latin typeface="+mn-lt"/>
                <a:cs typeface="Courier New" panose="02070309020205020404" pitchFamily="49" charset="0"/>
              </a:rPr>
              <a:t>, which may improve speed.</a:t>
            </a:r>
          </a:p>
          <a:p>
            <a:pPr marL="457200" lvl="1" indent="-457200">
              <a:buFont typeface="+mj-lt"/>
              <a:buAutoNum type="arabicPeriod"/>
            </a:pPr>
            <a:r>
              <a:rPr lang="en-US" sz="2200" dirty="0">
                <a:latin typeface="+mn-lt"/>
                <a:cs typeface="Courier New" panose="02070309020205020404" pitchFamily="49" charset="0"/>
              </a:rPr>
              <a:t>Experiment!  The AMP API makes it easy to try different mixed precision modes and properties.</a:t>
            </a:r>
          </a:p>
        </p:txBody>
      </p:sp>
    </p:spTree>
    <p:extLst>
      <p:ext uri="{BB962C8B-B14F-4D97-AF65-F5344CB8AC3E}">
        <p14:creationId xmlns:p14="http://schemas.microsoft.com/office/powerpoint/2010/main" val="37030866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5999A9-C845-45A9-AAEA-187853BB2FDF}"/>
              </a:ext>
            </a:extLst>
          </p:cNvPr>
          <p:cNvSpPr>
            <a:spLocks noGrp="1"/>
          </p:cNvSpPr>
          <p:nvPr>
            <p:ph type="title"/>
          </p:nvPr>
        </p:nvSpPr>
        <p:spPr/>
        <p:txBody>
          <a:bodyPr/>
          <a:lstStyle/>
          <a:p>
            <a:r>
              <a:rPr lang="en-US" dirty="0"/>
              <a:t>Mixed precision  principles in amp</a:t>
            </a:r>
          </a:p>
        </p:txBody>
      </p:sp>
    </p:spTree>
    <p:extLst>
      <p:ext uri="{BB962C8B-B14F-4D97-AF65-F5344CB8AC3E}">
        <p14:creationId xmlns:p14="http://schemas.microsoft.com/office/powerpoint/2010/main" val="40720109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658368"/>
            <a:ext cx="9976104" cy="731520"/>
          </a:xfrm>
        </p:spPr>
        <p:txBody>
          <a:bodyPr/>
          <a:lstStyle/>
          <a:p>
            <a:r>
              <a:rPr lang="en-US" dirty="0"/>
              <a:t>Mixed precision training principles</a:t>
            </a:r>
          </a:p>
        </p:txBody>
      </p:sp>
      <p:sp>
        <p:nvSpPr>
          <p:cNvPr id="11" name="Content Placeholder 2">
            <a:extLst>
              <a:ext uri="{FF2B5EF4-FFF2-40B4-BE49-F238E27FC236}">
                <a16:creationId xmlns:a16="http://schemas.microsoft.com/office/drawing/2014/main" id="{D4F7C998-0B10-47C2-A499-CDA36BFD4310}"/>
              </a:ext>
            </a:extLst>
          </p:cNvPr>
          <p:cNvSpPr>
            <a:spLocks noGrp="1"/>
          </p:cNvSpPr>
          <p:nvPr>
            <p:ph idx="1"/>
          </p:nvPr>
        </p:nvSpPr>
        <p:spPr>
          <a:xfrm>
            <a:off x="1026564" y="1967604"/>
            <a:ext cx="9608341" cy="2902846"/>
          </a:xfrm>
        </p:spPr>
        <p:txBody>
          <a:bodyPr/>
          <a:lstStyle/>
          <a:p>
            <a:pPr marL="457200" lvl="1" indent="-457200">
              <a:buFont typeface="+mj-lt"/>
              <a:buAutoNum type="arabicPeriod"/>
            </a:pPr>
            <a:r>
              <a:rPr lang="en-US" sz="2200" dirty="0">
                <a:latin typeface="+mn-lt"/>
                <a:cs typeface="Courier New" panose="02070309020205020404" pitchFamily="49" charset="0"/>
              </a:rPr>
              <a:t>Accumulate in FP32.</a:t>
            </a:r>
            <a:br>
              <a:rPr lang="en-US" sz="2200" dirty="0">
                <a:latin typeface="+mn-lt"/>
                <a:cs typeface="Courier New" panose="02070309020205020404" pitchFamily="49" charset="0"/>
              </a:rPr>
            </a:br>
            <a:br>
              <a:rPr lang="en-US" sz="2200" dirty="0">
                <a:latin typeface="+mn-lt"/>
                <a:cs typeface="Courier New" panose="02070309020205020404" pitchFamily="49" charset="0"/>
              </a:rPr>
            </a:br>
            <a:r>
              <a:rPr lang="en-US" sz="2200" dirty="0">
                <a:latin typeface="+mn-lt"/>
                <a:cs typeface="Courier New" panose="02070309020205020404" pitchFamily="49" charset="0"/>
              </a:rPr>
              <a:t>	</a:t>
            </a:r>
            <a:br>
              <a:rPr lang="en-US" sz="2200" dirty="0">
                <a:latin typeface="+mn-lt"/>
                <a:cs typeface="Courier New" panose="02070309020205020404" pitchFamily="49" charset="0"/>
              </a:rPr>
            </a:br>
            <a:r>
              <a:rPr lang="en-US" sz="2200" dirty="0">
                <a:latin typeface="+mn-lt"/>
                <a:cs typeface="Courier New" panose="02070309020205020404" pitchFamily="49" charset="0"/>
              </a:rPr>
              <a:t>	</a:t>
            </a:r>
          </a:p>
          <a:p>
            <a:pPr marL="457200" lvl="1" indent="-457200">
              <a:buFont typeface="+mj-lt"/>
              <a:buAutoNum type="arabicPeriod"/>
            </a:pPr>
            <a:r>
              <a:rPr lang="en-US" sz="2200" dirty="0">
                <a:latin typeface="+mn-lt"/>
                <a:cs typeface="Courier New" panose="02070309020205020404" pitchFamily="49" charset="0"/>
              </a:rPr>
              <a:t>Represent values in the appropriate dynamic range.</a:t>
            </a:r>
          </a:p>
        </p:txBody>
      </p:sp>
    </p:spTree>
    <p:extLst>
      <p:ext uri="{BB962C8B-B14F-4D97-AF65-F5344CB8AC3E}">
        <p14:creationId xmlns:p14="http://schemas.microsoft.com/office/powerpoint/2010/main" val="25625960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6" y="489804"/>
            <a:ext cx="9976104" cy="590931"/>
          </a:xfrm>
        </p:spPr>
        <p:txBody>
          <a:bodyPr/>
          <a:lstStyle/>
          <a:p>
            <a:r>
              <a:rPr lang="en-US" dirty="0"/>
              <a:t>FP32 weights</a:t>
            </a:r>
            <a:endParaRPr lang="en-US" dirty="0">
              <a:solidFill>
                <a:schemeClr val="tx1"/>
              </a:solidFill>
            </a:endParaRPr>
          </a:p>
        </p:txBody>
      </p:sp>
      <p:sp>
        <p:nvSpPr>
          <p:cNvPr id="8" name="Text Placeholder 3">
            <a:extLst>
              <a:ext uri="{FF2B5EF4-FFF2-40B4-BE49-F238E27FC236}">
                <a16:creationId xmlns:a16="http://schemas.microsoft.com/office/drawing/2014/main" id="{434C3F55-0F23-482F-A95E-0479901C34F1}"/>
              </a:ext>
            </a:extLst>
          </p:cNvPr>
          <p:cNvSpPr txBox="1">
            <a:spLocks/>
          </p:cNvSpPr>
          <p:nvPr/>
        </p:nvSpPr>
        <p:spPr bwMode="auto">
          <a:xfrm>
            <a:off x="1228321" y="1227380"/>
            <a:ext cx="8516158"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Weight updates are an accumulation. </a:t>
            </a:r>
          </a:p>
        </p:txBody>
      </p:sp>
      <p:sp>
        <p:nvSpPr>
          <p:cNvPr id="6" name="Rectangle 5">
            <a:extLst>
              <a:ext uri="{FF2B5EF4-FFF2-40B4-BE49-F238E27FC236}">
                <a16:creationId xmlns:a16="http://schemas.microsoft.com/office/drawing/2014/main" id="{6D4ACC75-FE02-42B4-8CC5-2A95F2BCC8C2}"/>
              </a:ext>
            </a:extLst>
          </p:cNvPr>
          <p:cNvSpPr/>
          <p:nvPr/>
        </p:nvSpPr>
        <p:spPr>
          <a:xfrm>
            <a:off x="1702881" y="3600876"/>
            <a:ext cx="7261945" cy="369332"/>
          </a:xfrm>
          <a:prstGeom prst="rect">
            <a:avLst/>
          </a:prstGeom>
        </p:spPr>
        <p:txBody>
          <a:bodyPr wrap="square" anchor="t">
            <a:spAutoFit/>
          </a:bodyPr>
          <a:lstStyle/>
          <a:p>
            <a:pPr algn="ctr"/>
            <a:r>
              <a:rPr lang="en-US" kern="0" dirty="0">
                <a:solidFill>
                  <a:schemeClr val="tx2"/>
                </a:solidFill>
                <a:latin typeface="Trebuchet MS"/>
              </a:rPr>
              <a:t>In FP16, when </a:t>
            </a:r>
            <a:r>
              <a:rPr lang="en-US" i="1" kern="0" dirty="0">
                <a:solidFill>
                  <a:schemeClr val="tx2"/>
                </a:solidFill>
                <a:latin typeface="Trebuchet MS"/>
              </a:rPr>
              <a:t>update</a:t>
            </a:r>
            <a:r>
              <a:rPr lang="en-US" kern="0" dirty="0">
                <a:solidFill>
                  <a:schemeClr val="tx2"/>
                </a:solidFill>
                <a:latin typeface="Trebuchet MS"/>
              </a:rPr>
              <a:t>/</a:t>
            </a:r>
            <a:r>
              <a:rPr lang="en-US" i="1" kern="0" dirty="0">
                <a:solidFill>
                  <a:schemeClr val="tx2"/>
                </a:solidFill>
                <a:latin typeface="Trebuchet MS"/>
              </a:rPr>
              <a:t>param</a:t>
            </a:r>
            <a:r>
              <a:rPr lang="en-US" kern="0" dirty="0">
                <a:solidFill>
                  <a:schemeClr val="tx2"/>
                </a:solidFill>
                <a:latin typeface="Trebuchet MS"/>
              </a:rPr>
              <a:t> &lt; 2</a:t>
            </a:r>
            <a:r>
              <a:rPr lang="en-US" kern="0" baseline="30000" dirty="0">
                <a:solidFill>
                  <a:schemeClr val="tx2"/>
                </a:solidFill>
                <a:latin typeface="Trebuchet MS"/>
              </a:rPr>
              <a:t>-11 </a:t>
            </a:r>
            <a:r>
              <a:rPr lang="en-US" kern="0" dirty="0">
                <a:solidFill>
                  <a:schemeClr val="tx2"/>
                </a:solidFill>
                <a:latin typeface="+mn-lt"/>
              </a:rPr>
              <a:t>≈ </a:t>
            </a:r>
            <a:r>
              <a:rPr lang="en-US" dirty="0">
                <a:solidFill>
                  <a:schemeClr val="tx2"/>
                </a:solidFill>
                <a:latin typeface="+mn-lt"/>
              </a:rPr>
              <a:t>0.00049,</a:t>
            </a:r>
            <a:r>
              <a:rPr lang="en-US" kern="0" dirty="0">
                <a:solidFill>
                  <a:schemeClr val="tx2"/>
                </a:solidFill>
                <a:latin typeface="+mn-lt"/>
              </a:rPr>
              <a:t> update </a:t>
            </a:r>
            <a:r>
              <a:rPr lang="en-US" kern="0" dirty="0">
                <a:solidFill>
                  <a:schemeClr val="tx2"/>
                </a:solidFill>
                <a:latin typeface="Trebuchet MS"/>
              </a:rPr>
              <a:t>has no effect.</a:t>
            </a:r>
            <a:endParaRPr lang="en-US" dirty="0">
              <a:solidFill>
                <a:schemeClr val="tx2"/>
              </a:solidFill>
              <a:latin typeface="Trebuchet MS"/>
              <a:cs typeface="Arial"/>
            </a:endParaRPr>
          </a:p>
        </p:txBody>
      </p:sp>
      <p:sp>
        <p:nvSpPr>
          <p:cNvPr id="15" name="Content Placeholder 5">
            <a:extLst>
              <a:ext uri="{FF2B5EF4-FFF2-40B4-BE49-F238E27FC236}">
                <a16:creationId xmlns:a16="http://schemas.microsoft.com/office/drawing/2014/main" id="{3CD6D00E-7EBA-464E-8D36-087C6C91F7B1}"/>
              </a:ext>
            </a:extLst>
          </p:cNvPr>
          <p:cNvSpPr txBox="1">
            <a:spLocks/>
          </p:cNvSpPr>
          <p:nvPr/>
        </p:nvSpPr>
        <p:spPr bwMode="auto">
          <a:xfrm>
            <a:off x="3079444" y="1820338"/>
            <a:ext cx="4813908"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2400" kern="0" dirty="0"/>
              <a:t>1 + 0.0001 = ??</a:t>
            </a:r>
            <a:endParaRPr lang="en-US" sz="2400" dirty="0">
              <a:solidFill>
                <a:srgbClr val="FF0000"/>
              </a:solidFill>
            </a:endParaRPr>
          </a:p>
        </p:txBody>
      </p:sp>
      <p:sp>
        <p:nvSpPr>
          <p:cNvPr id="17" name="TextBox 16">
            <a:extLst>
              <a:ext uri="{FF2B5EF4-FFF2-40B4-BE49-F238E27FC236}">
                <a16:creationId xmlns:a16="http://schemas.microsoft.com/office/drawing/2014/main" id="{13EEA164-281C-4E7A-90BA-8F1ADD36954F}"/>
              </a:ext>
            </a:extLst>
          </p:cNvPr>
          <p:cNvSpPr txBox="1"/>
          <p:nvPr/>
        </p:nvSpPr>
        <p:spPr>
          <a:xfrm>
            <a:off x="8411332" y="2711446"/>
            <a:ext cx="1689931" cy="646331"/>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3600" dirty="0">
                <a:solidFill>
                  <a:schemeClr val="tx2"/>
                </a:solidFill>
              </a:rPr>
              <a:t>1</a:t>
            </a:r>
          </a:p>
        </p:txBody>
      </p:sp>
      <p:sp>
        <p:nvSpPr>
          <p:cNvPr id="18" name="Rectangle 17">
            <a:extLst>
              <a:ext uri="{FF2B5EF4-FFF2-40B4-BE49-F238E27FC236}">
                <a16:creationId xmlns:a16="http://schemas.microsoft.com/office/drawing/2014/main" id="{7B5421CF-B46A-4701-92A4-EE4F65D1542E}"/>
              </a:ext>
            </a:extLst>
          </p:cNvPr>
          <p:cNvSpPr/>
          <p:nvPr/>
        </p:nvSpPr>
        <p:spPr>
          <a:xfrm>
            <a:off x="446728" y="2520809"/>
            <a:ext cx="6448119" cy="1015663"/>
          </a:xfrm>
          <a:prstGeom prst="rect">
            <a:avLst/>
          </a:prstGeom>
        </p:spPr>
        <p:txBody>
          <a:bodyPr wrap="square" anchor="t">
            <a:spAutoFit/>
          </a:bodyPr>
          <a:lstStyle/>
          <a:p>
            <a:r>
              <a:rPr lang="en-US" sz="2000" b="1" dirty="0">
                <a:solidFill>
                  <a:srgbClr val="000000"/>
                </a:solidFill>
                <a:latin typeface="Courier New"/>
                <a:cs typeface="Courier New"/>
              </a:rPr>
              <a:t>param = </a:t>
            </a:r>
            <a:r>
              <a:rPr lang="en-US" sz="2000" b="1" dirty="0" err="1">
                <a:solidFill>
                  <a:srgbClr val="000000"/>
                </a:solidFill>
                <a:latin typeface="Courier New"/>
                <a:cs typeface="Courier New"/>
              </a:rPr>
              <a:t>torch.cuda.</a:t>
            </a:r>
            <a:r>
              <a:rPr lang="en-US" sz="2000" b="1" dirty="0" err="1">
                <a:solidFill>
                  <a:schemeClr val="tx2"/>
                </a:solidFill>
                <a:latin typeface="Courier New"/>
                <a:cs typeface="Courier New"/>
              </a:rPr>
              <a:t>Half</a:t>
            </a:r>
            <a:r>
              <a:rPr lang="en-US" sz="2000" b="1" dirty="0" err="1">
                <a:solidFill>
                  <a:srgbClr val="000000"/>
                </a:solidFill>
                <a:latin typeface="Courier New"/>
                <a:cs typeface="Courier New"/>
              </a:rPr>
              <a:t>Tensor</a:t>
            </a:r>
            <a:r>
              <a:rPr lang="en-US" sz="2000" b="1" dirty="0">
                <a:solidFill>
                  <a:srgbClr val="000000"/>
                </a:solidFill>
                <a:latin typeface="Courier New"/>
                <a:cs typeface="Courier New"/>
              </a:rPr>
              <a:t>([</a:t>
            </a:r>
            <a:r>
              <a:rPr lang="en-US" sz="2000" b="1" dirty="0">
                <a:solidFill>
                  <a:srgbClr val="FF00FF"/>
                </a:solidFill>
                <a:latin typeface="Courier New"/>
                <a:cs typeface="Courier New"/>
              </a:rPr>
              <a:t>1</a:t>
            </a:r>
            <a:r>
              <a:rPr lang="en-US" sz="2000" b="1" dirty="0">
                <a:solidFill>
                  <a:srgbClr val="000000"/>
                </a:solidFill>
                <a:latin typeface="Courier New"/>
                <a:cs typeface="Courier New"/>
              </a:rPr>
              <a:t>.</a:t>
            </a:r>
            <a:r>
              <a:rPr lang="en-US" sz="2000" b="1" dirty="0">
                <a:solidFill>
                  <a:srgbClr val="FF00FF"/>
                </a:solidFill>
                <a:latin typeface="Courier New"/>
                <a:cs typeface="Courier New"/>
              </a:rPr>
              <a:t>0</a:t>
            </a:r>
            <a:r>
              <a:rPr lang="en-US" sz="2000" b="1" dirty="0">
                <a:solidFill>
                  <a:srgbClr val="000000"/>
                </a:solidFill>
                <a:latin typeface="Courier New"/>
                <a:cs typeface="Courier New"/>
              </a:rPr>
              <a:t>])</a:t>
            </a:r>
            <a:br>
              <a:rPr lang="en-US" sz="2000" b="1" dirty="0">
                <a:solidFill>
                  <a:srgbClr val="000000"/>
                </a:solidFill>
                <a:latin typeface="Courier New"/>
                <a:cs typeface="Courier New"/>
              </a:rPr>
            </a:br>
            <a:r>
              <a:rPr lang="en-US" sz="2000" b="1" dirty="0">
                <a:solidFill>
                  <a:srgbClr val="000000"/>
                </a:solidFill>
                <a:latin typeface="Courier New"/>
                <a:cs typeface="Courier New"/>
              </a:rPr>
              <a:t>update = </a:t>
            </a:r>
            <a:r>
              <a:rPr lang="en-US" sz="2000" b="1" dirty="0" err="1">
                <a:solidFill>
                  <a:srgbClr val="000000"/>
                </a:solidFill>
                <a:latin typeface="Courier New"/>
                <a:cs typeface="Courier New"/>
              </a:rPr>
              <a:t>torch.cuda.</a:t>
            </a:r>
            <a:r>
              <a:rPr lang="en-US" sz="2000" b="1" dirty="0" err="1">
                <a:solidFill>
                  <a:schemeClr val="tx2"/>
                </a:solidFill>
                <a:latin typeface="Courier New"/>
                <a:cs typeface="Courier New"/>
              </a:rPr>
              <a:t>Half</a:t>
            </a:r>
            <a:r>
              <a:rPr lang="en-US" sz="2000" b="1" dirty="0" err="1">
                <a:solidFill>
                  <a:srgbClr val="000000"/>
                </a:solidFill>
                <a:latin typeface="Courier New"/>
                <a:cs typeface="Courier New"/>
              </a:rPr>
              <a:t>Tensor</a:t>
            </a:r>
            <a:r>
              <a:rPr lang="en-US" sz="2000" b="1" dirty="0">
                <a:solidFill>
                  <a:srgbClr val="000000"/>
                </a:solidFill>
                <a:latin typeface="Courier New"/>
                <a:cs typeface="Courier New"/>
              </a:rPr>
              <a:t>([</a:t>
            </a:r>
            <a:r>
              <a:rPr lang="en-US" sz="2000" b="1" dirty="0">
                <a:solidFill>
                  <a:srgbClr val="FF00FF"/>
                </a:solidFill>
                <a:latin typeface="Courier New"/>
                <a:cs typeface="Courier New"/>
              </a:rPr>
              <a:t>.0001</a:t>
            </a:r>
            <a:r>
              <a:rPr lang="en-US" sz="2000" b="1" dirty="0">
                <a:solidFill>
                  <a:srgbClr val="000000"/>
                </a:solidFill>
                <a:latin typeface="Courier New"/>
                <a:cs typeface="Courier New"/>
              </a:rPr>
              <a:t>])</a:t>
            </a:r>
          </a:p>
          <a:p>
            <a:r>
              <a:rPr lang="en-US" sz="2000" b="1" dirty="0">
                <a:solidFill>
                  <a:schemeClr val="bg1"/>
                </a:solidFill>
                <a:latin typeface="Courier New"/>
                <a:cs typeface="Courier New"/>
              </a:rPr>
              <a:t>print(param + update)</a:t>
            </a:r>
          </a:p>
        </p:txBody>
      </p:sp>
      <p:sp>
        <p:nvSpPr>
          <p:cNvPr id="21" name="Arrow: Right 20">
            <a:extLst>
              <a:ext uri="{FF2B5EF4-FFF2-40B4-BE49-F238E27FC236}">
                <a16:creationId xmlns:a16="http://schemas.microsoft.com/office/drawing/2014/main" id="{95E43C4A-40CF-4C90-ABCD-4637DC992A99}"/>
              </a:ext>
            </a:extLst>
          </p:cNvPr>
          <p:cNvSpPr/>
          <p:nvPr/>
        </p:nvSpPr>
        <p:spPr>
          <a:xfrm>
            <a:off x="6846436" y="2856670"/>
            <a:ext cx="1335796" cy="484632"/>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lumMod val="60000"/>
                  <a:lumOff val="40000"/>
                </a:schemeClr>
              </a:solidFill>
            </a:endParaRPr>
          </a:p>
        </p:txBody>
      </p:sp>
      <p:sp>
        <p:nvSpPr>
          <p:cNvPr id="25" name="Arrow: Right 24">
            <a:extLst>
              <a:ext uri="{FF2B5EF4-FFF2-40B4-BE49-F238E27FC236}">
                <a16:creationId xmlns:a16="http://schemas.microsoft.com/office/drawing/2014/main" id="{4D5E6075-463B-4A1D-9B0B-B5D651C9BA9E}"/>
              </a:ext>
            </a:extLst>
          </p:cNvPr>
          <p:cNvSpPr/>
          <p:nvPr/>
        </p:nvSpPr>
        <p:spPr>
          <a:xfrm>
            <a:off x="6846436" y="4657148"/>
            <a:ext cx="1335796" cy="484632"/>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08A8BCD7-AF4A-408F-A396-C693FBD007AB}"/>
              </a:ext>
            </a:extLst>
          </p:cNvPr>
          <p:cNvSpPr txBox="1"/>
          <p:nvPr/>
        </p:nvSpPr>
        <p:spPr>
          <a:xfrm>
            <a:off x="8411332" y="4563125"/>
            <a:ext cx="1689931" cy="646331"/>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3600" dirty="0">
                <a:solidFill>
                  <a:schemeClr val="accent1"/>
                </a:solidFill>
              </a:rPr>
              <a:t>1.0001</a:t>
            </a:r>
          </a:p>
        </p:txBody>
      </p:sp>
      <p:sp>
        <p:nvSpPr>
          <p:cNvPr id="27" name="Rectangle 26">
            <a:extLst>
              <a:ext uri="{FF2B5EF4-FFF2-40B4-BE49-F238E27FC236}">
                <a16:creationId xmlns:a16="http://schemas.microsoft.com/office/drawing/2014/main" id="{4C152FD7-7924-4BCD-B552-4B61D089B336}"/>
              </a:ext>
            </a:extLst>
          </p:cNvPr>
          <p:cNvSpPr/>
          <p:nvPr/>
        </p:nvSpPr>
        <p:spPr>
          <a:xfrm>
            <a:off x="446728" y="4332293"/>
            <a:ext cx="6448119" cy="1015663"/>
          </a:xfrm>
          <a:prstGeom prst="rect">
            <a:avLst/>
          </a:prstGeom>
        </p:spPr>
        <p:txBody>
          <a:bodyPr wrap="square" anchor="t">
            <a:spAutoFit/>
          </a:bodyPr>
          <a:lstStyle/>
          <a:p>
            <a:r>
              <a:rPr lang="en-US" sz="2000" b="1" dirty="0">
                <a:solidFill>
                  <a:srgbClr val="000000"/>
                </a:solidFill>
                <a:latin typeface="Courier New"/>
                <a:cs typeface="Courier New"/>
              </a:rPr>
              <a:t>param = </a:t>
            </a:r>
            <a:r>
              <a:rPr lang="en-US" sz="2000" b="1" dirty="0" err="1">
                <a:solidFill>
                  <a:srgbClr val="000000"/>
                </a:solidFill>
                <a:latin typeface="Courier New"/>
                <a:cs typeface="Courier New"/>
              </a:rPr>
              <a:t>torch.cuda.</a:t>
            </a:r>
            <a:r>
              <a:rPr lang="en-US" sz="2000" b="1" dirty="0" err="1">
                <a:solidFill>
                  <a:schemeClr val="accent1"/>
                </a:solidFill>
                <a:latin typeface="Courier New"/>
                <a:cs typeface="Courier New"/>
              </a:rPr>
              <a:t>Float</a:t>
            </a:r>
            <a:r>
              <a:rPr lang="en-US" sz="2000" b="1" dirty="0" err="1">
                <a:solidFill>
                  <a:srgbClr val="000000"/>
                </a:solidFill>
                <a:latin typeface="Courier New"/>
                <a:cs typeface="Courier New"/>
              </a:rPr>
              <a:t>Tensor</a:t>
            </a:r>
            <a:r>
              <a:rPr lang="en-US" sz="2000" b="1" dirty="0">
                <a:solidFill>
                  <a:srgbClr val="000000"/>
                </a:solidFill>
                <a:latin typeface="Courier New"/>
                <a:cs typeface="Courier New"/>
              </a:rPr>
              <a:t>([</a:t>
            </a:r>
            <a:r>
              <a:rPr lang="en-US" sz="2000" b="1" dirty="0">
                <a:solidFill>
                  <a:srgbClr val="FF00FF"/>
                </a:solidFill>
                <a:latin typeface="Courier New"/>
                <a:cs typeface="Courier New"/>
              </a:rPr>
              <a:t>1</a:t>
            </a:r>
            <a:r>
              <a:rPr lang="en-US" sz="2000" b="1" dirty="0">
                <a:solidFill>
                  <a:srgbClr val="000000"/>
                </a:solidFill>
                <a:latin typeface="Courier New"/>
                <a:cs typeface="Courier New"/>
              </a:rPr>
              <a:t>.</a:t>
            </a:r>
            <a:r>
              <a:rPr lang="en-US" sz="2000" b="1" dirty="0">
                <a:solidFill>
                  <a:srgbClr val="FF00FF"/>
                </a:solidFill>
                <a:latin typeface="Courier New"/>
                <a:cs typeface="Courier New"/>
              </a:rPr>
              <a:t>0</a:t>
            </a:r>
            <a:r>
              <a:rPr lang="en-US" sz="2000" b="1" dirty="0">
                <a:solidFill>
                  <a:srgbClr val="000000"/>
                </a:solidFill>
                <a:latin typeface="Courier New"/>
                <a:cs typeface="Courier New"/>
              </a:rPr>
              <a:t>])</a:t>
            </a:r>
            <a:br>
              <a:rPr lang="en-US" sz="2000" b="1" dirty="0">
                <a:solidFill>
                  <a:srgbClr val="000000"/>
                </a:solidFill>
                <a:latin typeface="Courier New"/>
                <a:cs typeface="Courier New"/>
              </a:rPr>
            </a:br>
            <a:r>
              <a:rPr lang="en-US" sz="2000" b="1" dirty="0">
                <a:solidFill>
                  <a:srgbClr val="000000"/>
                </a:solidFill>
                <a:latin typeface="Courier New"/>
                <a:cs typeface="Courier New"/>
              </a:rPr>
              <a:t>update = </a:t>
            </a:r>
            <a:r>
              <a:rPr lang="en-US" sz="2000" b="1" dirty="0" err="1">
                <a:solidFill>
                  <a:srgbClr val="000000"/>
                </a:solidFill>
                <a:latin typeface="Courier New"/>
                <a:cs typeface="Courier New"/>
              </a:rPr>
              <a:t>torch.cuda.</a:t>
            </a:r>
            <a:r>
              <a:rPr lang="en-US" sz="2000" b="1" dirty="0" err="1">
                <a:solidFill>
                  <a:schemeClr val="accent1"/>
                </a:solidFill>
                <a:latin typeface="Courier New"/>
                <a:cs typeface="Courier New"/>
              </a:rPr>
              <a:t>Float</a:t>
            </a:r>
            <a:r>
              <a:rPr lang="en-US" sz="2000" b="1" dirty="0" err="1">
                <a:solidFill>
                  <a:srgbClr val="000000"/>
                </a:solidFill>
                <a:latin typeface="Courier New"/>
                <a:cs typeface="Courier New"/>
              </a:rPr>
              <a:t>Tensor</a:t>
            </a:r>
            <a:r>
              <a:rPr lang="en-US" sz="2000" b="1" dirty="0">
                <a:solidFill>
                  <a:srgbClr val="000000"/>
                </a:solidFill>
                <a:latin typeface="Courier New"/>
                <a:cs typeface="Courier New"/>
              </a:rPr>
              <a:t>([</a:t>
            </a:r>
            <a:r>
              <a:rPr lang="en-US" sz="2000" b="1" dirty="0">
                <a:solidFill>
                  <a:srgbClr val="FF00FF"/>
                </a:solidFill>
                <a:latin typeface="Courier New"/>
                <a:cs typeface="Courier New"/>
              </a:rPr>
              <a:t>.0001</a:t>
            </a:r>
            <a:r>
              <a:rPr lang="en-US" sz="2000" b="1" dirty="0">
                <a:solidFill>
                  <a:srgbClr val="000000"/>
                </a:solidFill>
                <a:latin typeface="Courier New"/>
                <a:cs typeface="Courier New"/>
              </a:rPr>
              <a:t>])</a:t>
            </a:r>
          </a:p>
          <a:p>
            <a:r>
              <a:rPr lang="en-US" sz="2000" b="1" dirty="0">
                <a:solidFill>
                  <a:schemeClr val="bg1"/>
                </a:solidFill>
                <a:latin typeface="Courier New"/>
                <a:cs typeface="Courier New"/>
              </a:rPr>
              <a:t>print(param + update)</a:t>
            </a:r>
          </a:p>
        </p:txBody>
      </p:sp>
    </p:spTree>
    <p:extLst>
      <p:ext uri="{BB962C8B-B14F-4D97-AF65-F5344CB8AC3E}">
        <p14:creationId xmlns:p14="http://schemas.microsoft.com/office/powerpoint/2010/main" val="23576371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658368"/>
            <a:ext cx="9976104" cy="731520"/>
          </a:xfrm>
        </p:spPr>
        <p:txBody>
          <a:bodyPr/>
          <a:lstStyle/>
          <a:p>
            <a:r>
              <a:rPr lang="en-US" dirty="0"/>
              <a:t>Mixed precision training principles</a:t>
            </a:r>
          </a:p>
        </p:txBody>
      </p:sp>
      <p:sp>
        <p:nvSpPr>
          <p:cNvPr id="11" name="Content Placeholder 2">
            <a:extLst>
              <a:ext uri="{FF2B5EF4-FFF2-40B4-BE49-F238E27FC236}">
                <a16:creationId xmlns:a16="http://schemas.microsoft.com/office/drawing/2014/main" id="{D4F7C998-0B10-47C2-A499-CDA36BFD4310}"/>
              </a:ext>
            </a:extLst>
          </p:cNvPr>
          <p:cNvSpPr>
            <a:spLocks noGrp="1"/>
          </p:cNvSpPr>
          <p:nvPr>
            <p:ph idx="1"/>
          </p:nvPr>
        </p:nvSpPr>
        <p:spPr>
          <a:xfrm>
            <a:off x="1026564" y="1967604"/>
            <a:ext cx="9608341" cy="2902846"/>
          </a:xfrm>
        </p:spPr>
        <p:txBody>
          <a:bodyPr/>
          <a:lstStyle/>
          <a:p>
            <a:pPr marL="457200" lvl="1" indent="-457200">
              <a:buFont typeface="+mj-lt"/>
              <a:buAutoNum type="arabicPeriod"/>
            </a:pPr>
            <a:r>
              <a:rPr lang="en-US" sz="2200" dirty="0">
                <a:latin typeface="+mn-lt"/>
                <a:cs typeface="Courier New" panose="02070309020205020404" pitchFamily="49" charset="0"/>
              </a:rPr>
              <a:t>Accumulate in FP32.</a:t>
            </a:r>
            <a:br>
              <a:rPr lang="en-US" sz="2200" dirty="0">
                <a:latin typeface="+mn-lt"/>
                <a:cs typeface="Courier New" panose="02070309020205020404" pitchFamily="49" charset="0"/>
              </a:rPr>
            </a:br>
            <a:br>
              <a:rPr lang="en-US" sz="2200" dirty="0">
                <a:latin typeface="+mn-lt"/>
                <a:cs typeface="Courier New" panose="02070309020205020404" pitchFamily="49" charset="0"/>
              </a:rPr>
            </a:br>
            <a:r>
              <a:rPr lang="en-US" sz="2200" dirty="0">
                <a:latin typeface="+mn-lt"/>
                <a:cs typeface="Courier New" panose="02070309020205020404" pitchFamily="49" charset="0"/>
              </a:rPr>
              <a:t>	</a:t>
            </a:r>
            <a:r>
              <a:rPr lang="en-US" sz="2200" dirty="0">
                <a:solidFill>
                  <a:schemeClr val="tx2"/>
                </a:solidFill>
                <a:latin typeface="+mn-lt"/>
                <a:cs typeface="Courier New" panose="02070309020205020404" pitchFamily="49" charset="0"/>
              </a:rPr>
              <a:t>AMP maintains weights in FP32.</a:t>
            </a:r>
            <a:br>
              <a:rPr lang="en-US" sz="2200" dirty="0">
                <a:latin typeface="+mn-lt"/>
                <a:cs typeface="Courier New" panose="02070309020205020404" pitchFamily="49" charset="0"/>
              </a:rPr>
            </a:br>
            <a:r>
              <a:rPr lang="en-US" sz="2200" dirty="0">
                <a:latin typeface="+mn-lt"/>
                <a:cs typeface="Courier New" panose="02070309020205020404" pitchFamily="49" charset="0"/>
              </a:rPr>
              <a:t>	</a:t>
            </a:r>
          </a:p>
          <a:p>
            <a:pPr marL="457200" lvl="1" indent="-457200">
              <a:buFont typeface="+mj-lt"/>
              <a:buAutoNum type="arabicPeriod"/>
            </a:pPr>
            <a:r>
              <a:rPr lang="en-US" sz="2200" dirty="0">
                <a:latin typeface="+mn-lt"/>
                <a:cs typeface="Courier New" panose="02070309020205020404" pitchFamily="49" charset="0"/>
              </a:rPr>
              <a:t>Represent values in the appropriate dynamic range.</a:t>
            </a:r>
          </a:p>
        </p:txBody>
      </p:sp>
    </p:spTree>
    <p:extLst>
      <p:ext uri="{BB962C8B-B14F-4D97-AF65-F5344CB8AC3E}">
        <p14:creationId xmlns:p14="http://schemas.microsoft.com/office/powerpoint/2010/main" val="222280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D86039-748F-4D0D-9F08-FA085AE08143}"/>
              </a:ext>
            </a:extLst>
          </p:cNvPr>
          <p:cNvSpPr txBox="1"/>
          <p:nvPr/>
        </p:nvSpPr>
        <p:spPr>
          <a:xfrm>
            <a:off x="1216800" y="1584097"/>
            <a:ext cx="10238400" cy="383181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err="1">
                <a:solidFill>
                  <a:schemeClr val="bg1"/>
                </a:solidFill>
              </a:rPr>
              <a:t>Myle</a:t>
            </a:r>
            <a:r>
              <a:rPr lang="en-US" dirty="0">
                <a:solidFill>
                  <a:schemeClr val="bg1"/>
                </a:solidFill>
              </a:rPr>
              <a:t> Ott and Sergey </a:t>
            </a:r>
            <a:r>
              <a:rPr lang="en-US" dirty="0" err="1">
                <a:solidFill>
                  <a:schemeClr val="bg1"/>
                </a:solidFill>
              </a:rPr>
              <a:t>Edunov</a:t>
            </a:r>
            <a:r>
              <a:rPr lang="en-US" dirty="0">
                <a:solidFill>
                  <a:schemeClr val="bg1"/>
                </a:solidFill>
              </a:rPr>
              <a:t>, </a:t>
            </a:r>
            <a:r>
              <a:rPr lang="en-US" i="1" dirty="0">
                <a:solidFill>
                  <a:schemeClr val="bg1"/>
                </a:solidFill>
              </a:rPr>
              <a:t>Taking Advantage of Mixed Precision to Accelerate</a:t>
            </a:r>
          </a:p>
          <a:p>
            <a:pPr>
              <a:lnSpc>
                <a:spcPct val="90000"/>
              </a:lnSpc>
            </a:pPr>
            <a:r>
              <a:rPr lang="en-US" i="1" dirty="0">
                <a:solidFill>
                  <a:schemeClr val="bg1"/>
                </a:solidFill>
              </a:rPr>
              <a:t>	Training Using </a:t>
            </a:r>
            <a:r>
              <a:rPr lang="en-US" i="1" dirty="0" err="1">
                <a:solidFill>
                  <a:schemeClr val="bg1"/>
                </a:solidFill>
              </a:rPr>
              <a:t>PyTorch</a:t>
            </a:r>
            <a:r>
              <a:rPr lang="en-US" dirty="0">
                <a:solidFill>
                  <a:schemeClr val="bg1"/>
                </a:solidFill>
              </a:rPr>
              <a:t>, GTC 2019 Session 9832</a:t>
            </a:r>
          </a:p>
          <a:p>
            <a:pPr>
              <a:lnSpc>
                <a:spcPct val="90000"/>
              </a:lnSpc>
            </a:pPr>
            <a:r>
              <a:rPr lang="en-US" dirty="0">
                <a:solidFill>
                  <a:schemeClr val="bg1"/>
                </a:solidFill>
              </a:rPr>
              <a:t>	Right after this talk in Room 210D</a:t>
            </a:r>
          </a:p>
          <a:p>
            <a:pPr>
              <a:lnSpc>
                <a:spcPct val="90000"/>
              </a:lnSpc>
            </a:pPr>
            <a:endParaRPr lang="en-US" dirty="0">
              <a:solidFill>
                <a:schemeClr val="bg1"/>
              </a:solidFill>
            </a:endParaRPr>
          </a:p>
          <a:p>
            <a:pPr>
              <a:lnSpc>
                <a:spcPct val="90000"/>
              </a:lnSpc>
            </a:pPr>
            <a:endParaRPr lang="en-US" dirty="0">
              <a:solidFill>
                <a:schemeClr val="bg1"/>
              </a:solidFill>
            </a:endParaRPr>
          </a:p>
          <a:p>
            <a:pPr>
              <a:lnSpc>
                <a:spcPct val="90000"/>
              </a:lnSpc>
            </a:pPr>
            <a:r>
              <a:rPr lang="en-US" dirty="0">
                <a:solidFill>
                  <a:schemeClr val="bg1"/>
                </a:solidFill>
              </a:rPr>
              <a:t>Carl Case, </a:t>
            </a:r>
            <a:r>
              <a:rPr lang="en-US" i="1" dirty="0">
                <a:solidFill>
                  <a:schemeClr val="bg1"/>
                </a:solidFill>
              </a:rPr>
              <a:t>Mixed Precision Training of Deep Neural Networks</a:t>
            </a:r>
            <a:r>
              <a:rPr lang="en-US" dirty="0">
                <a:solidFill>
                  <a:schemeClr val="bg1"/>
                </a:solidFill>
              </a:rPr>
              <a:t>, GTC 2019 Session 9143</a:t>
            </a:r>
          </a:p>
          <a:p>
            <a:pPr>
              <a:lnSpc>
                <a:spcPct val="90000"/>
              </a:lnSpc>
            </a:pPr>
            <a:endParaRPr lang="en-US" dirty="0">
              <a:solidFill>
                <a:schemeClr val="bg1"/>
              </a:solidFill>
            </a:endParaRPr>
          </a:p>
          <a:p>
            <a:pPr>
              <a:lnSpc>
                <a:spcPct val="90000"/>
              </a:lnSpc>
            </a:pPr>
            <a:endParaRPr lang="en-US" dirty="0">
              <a:solidFill>
                <a:schemeClr val="bg1"/>
              </a:solidFill>
            </a:endParaRPr>
          </a:p>
          <a:p>
            <a:pPr>
              <a:lnSpc>
                <a:spcPct val="90000"/>
              </a:lnSpc>
            </a:pPr>
            <a:r>
              <a:rPr lang="en-US" dirty="0">
                <a:solidFill>
                  <a:schemeClr val="bg1"/>
                </a:solidFill>
              </a:rPr>
              <a:t>Sharan Narang, Paulius Micikevicius </a:t>
            </a:r>
            <a:r>
              <a:rPr lang="en-US" i="1" dirty="0">
                <a:solidFill>
                  <a:schemeClr val="bg1"/>
                </a:solidFill>
              </a:rPr>
              <a:t>et al.</a:t>
            </a:r>
            <a:r>
              <a:rPr lang="en-US" dirty="0">
                <a:solidFill>
                  <a:schemeClr val="bg1"/>
                </a:solidFill>
              </a:rPr>
              <a:t>,</a:t>
            </a:r>
            <a:r>
              <a:rPr lang="en-US" i="1" dirty="0">
                <a:solidFill>
                  <a:schemeClr val="bg1"/>
                </a:solidFill>
              </a:rPr>
              <a:t> Mixed Precision Training</a:t>
            </a:r>
            <a:r>
              <a:rPr lang="en-US" dirty="0">
                <a:solidFill>
                  <a:schemeClr val="bg1"/>
                </a:solidFill>
              </a:rPr>
              <a:t>, ICLR 2018</a:t>
            </a:r>
          </a:p>
          <a:p>
            <a:pPr>
              <a:lnSpc>
                <a:spcPct val="90000"/>
              </a:lnSpc>
            </a:pPr>
            <a:endParaRPr lang="en-US" dirty="0">
              <a:solidFill>
                <a:schemeClr val="bg1"/>
              </a:solidFill>
            </a:endParaRPr>
          </a:p>
          <a:p>
            <a:pPr>
              <a:lnSpc>
                <a:spcPct val="90000"/>
              </a:lnSpc>
            </a:pPr>
            <a:endParaRPr lang="en-US" dirty="0">
              <a:solidFill>
                <a:schemeClr val="bg1"/>
              </a:solidFill>
            </a:endParaRPr>
          </a:p>
          <a:p>
            <a:pPr>
              <a:lnSpc>
                <a:spcPct val="90000"/>
              </a:lnSpc>
            </a:pPr>
            <a:r>
              <a:rPr lang="en-US" dirty="0">
                <a:solidFill>
                  <a:schemeClr val="bg1"/>
                </a:solidFill>
              </a:rPr>
              <a:t>Automatic Mixed Precision (AMP) for </a:t>
            </a:r>
            <a:r>
              <a:rPr lang="en-US" dirty="0" err="1">
                <a:solidFill>
                  <a:schemeClr val="bg1"/>
                </a:solidFill>
              </a:rPr>
              <a:t>Pytorch</a:t>
            </a:r>
            <a:r>
              <a:rPr lang="en-US" dirty="0">
                <a:solidFill>
                  <a:schemeClr val="bg1"/>
                </a:solidFill>
              </a:rPr>
              <a:t> is part of NVIDIA Apex:</a:t>
            </a:r>
            <a:br>
              <a:rPr lang="en-US" dirty="0">
                <a:solidFill>
                  <a:schemeClr val="bg1"/>
                </a:solidFill>
              </a:rPr>
            </a:br>
            <a:r>
              <a:rPr lang="en-US" dirty="0">
                <a:solidFill>
                  <a:schemeClr val="bg1"/>
                </a:solidFill>
                <a:hlinkClick r:id="rId3"/>
              </a:rPr>
              <a:t>https://github.com/nvidia/apex</a:t>
            </a:r>
            <a:endParaRPr lang="en-US" dirty="0">
              <a:solidFill>
                <a:schemeClr val="bg1"/>
              </a:solidFill>
            </a:endParaRPr>
          </a:p>
          <a:p>
            <a:pPr>
              <a:lnSpc>
                <a:spcPct val="90000"/>
              </a:lnSpc>
            </a:pPr>
            <a:r>
              <a:rPr lang="en-US" dirty="0">
                <a:solidFill>
                  <a:schemeClr val="bg1"/>
                </a:solidFill>
                <a:hlinkClick r:id="rId4"/>
              </a:rPr>
              <a:t>https://nvidia.github.io/apex/</a:t>
            </a:r>
            <a:endParaRPr lang="en-US" dirty="0">
              <a:solidFill>
                <a:schemeClr val="bg1"/>
              </a:solidFill>
            </a:endParaRPr>
          </a:p>
          <a:p>
            <a:pPr algn="ctr">
              <a:lnSpc>
                <a:spcPct val="90000"/>
              </a:lnSpc>
            </a:pPr>
            <a:endParaRPr lang="en-US" dirty="0">
              <a:solidFill>
                <a:schemeClr val="bg1"/>
              </a:solidFill>
            </a:endParaRPr>
          </a:p>
        </p:txBody>
      </p:sp>
      <p:sp>
        <p:nvSpPr>
          <p:cNvPr id="8" name="Title 7">
            <a:extLst>
              <a:ext uri="{FF2B5EF4-FFF2-40B4-BE49-F238E27FC236}">
                <a16:creationId xmlns:a16="http://schemas.microsoft.com/office/drawing/2014/main" id="{B9034355-A369-41C3-B8DA-8D8595E020AB}"/>
              </a:ext>
            </a:extLst>
          </p:cNvPr>
          <p:cNvSpPr>
            <a:spLocks noGrp="1"/>
          </p:cNvSpPr>
          <p:nvPr>
            <p:ph type="title"/>
          </p:nvPr>
        </p:nvSpPr>
        <p:spPr/>
        <p:txBody>
          <a:bodyPr/>
          <a:lstStyle/>
          <a:p>
            <a:r>
              <a:rPr lang="en-US" dirty="0"/>
              <a:t>references</a:t>
            </a:r>
          </a:p>
        </p:txBody>
      </p:sp>
    </p:spTree>
    <p:extLst>
      <p:ext uri="{BB962C8B-B14F-4D97-AF65-F5344CB8AC3E}">
        <p14:creationId xmlns:p14="http://schemas.microsoft.com/office/powerpoint/2010/main" val="38126942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Google Shape;322;p43">
            <a:extLst>
              <a:ext uri="{FF2B5EF4-FFF2-40B4-BE49-F238E27FC236}">
                <a16:creationId xmlns:a16="http://schemas.microsoft.com/office/drawing/2014/main" id="{27909829-AD50-4C21-880B-52BC9AE08EEE}"/>
              </a:ext>
            </a:extLst>
          </p:cNvPr>
          <p:cNvSpPr txBox="1"/>
          <p:nvPr/>
        </p:nvSpPr>
        <p:spPr>
          <a:xfrm>
            <a:off x="832271" y="2962006"/>
            <a:ext cx="1339224" cy="2335837"/>
          </a:xfrm>
          <a:prstGeom prst="rect">
            <a:avLst/>
          </a:prstGeom>
          <a:noFill/>
          <a:ln>
            <a:noFill/>
          </a:ln>
        </p:spPr>
        <p:txBody>
          <a:bodyPr spcFirstLastPara="1" vert="vert270" wrap="square" lIns="91425" tIns="91425" rIns="91425" bIns="91425" anchor="t" anchorCtr="0">
            <a:noAutofit/>
          </a:bodyPr>
          <a:lstStyle/>
          <a:p>
            <a:pPr marL="0" lvl="0" indent="0" algn="ctr" rtl="0">
              <a:spcBef>
                <a:spcPts val="0"/>
              </a:spcBef>
              <a:spcAft>
                <a:spcPts val="0"/>
              </a:spcAft>
              <a:buNone/>
            </a:pPr>
            <a:r>
              <a:rPr lang="en-US" sz="1200" dirty="0">
                <a:solidFill>
                  <a:schemeClr val="tx2"/>
                </a:solidFill>
                <a:latin typeface="Trebuchet MS"/>
                <a:ea typeface="Trebuchet MS"/>
                <a:cs typeface="Trebuchet MS"/>
                <a:sym typeface="Trebuchet MS"/>
              </a:rPr>
              <a:t>FP16 Dynamic Range</a:t>
            </a:r>
            <a:endParaRPr sz="1200" dirty="0">
              <a:solidFill>
                <a:schemeClr val="tx2"/>
              </a:solidFill>
              <a:latin typeface="Trebuchet MS"/>
              <a:ea typeface="Trebuchet MS"/>
              <a:cs typeface="Trebuchet MS"/>
              <a:sym typeface="Trebuchet MS"/>
            </a:endParaRPr>
          </a:p>
        </p:txBody>
      </p:sp>
      <p:sp>
        <p:nvSpPr>
          <p:cNvPr id="59" name="Rectangle: Rounded Corners 58">
            <a:extLst>
              <a:ext uri="{FF2B5EF4-FFF2-40B4-BE49-F238E27FC236}">
                <a16:creationId xmlns:a16="http://schemas.microsoft.com/office/drawing/2014/main" id="{E76D07DB-9D5E-42F3-8CAD-F488D1E0692D}"/>
              </a:ext>
            </a:extLst>
          </p:cNvPr>
          <p:cNvSpPr/>
          <p:nvPr/>
        </p:nvSpPr>
        <p:spPr>
          <a:xfrm>
            <a:off x="3786462" y="2380625"/>
            <a:ext cx="3399877" cy="243839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312;p43">
            <a:extLst>
              <a:ext uri="{FF2B5EF4-FFF2-40B4-BE49-F238E27FC236}">
                <a16:creationId xmlns:a16="http://schemas.microsoft.com/office/drawing/2014/main" id="{ADE88637-E22C-4C8E-A0E6-D420D7F17BCE}"/>
              </a:ext>
            </a:extLst>
          </p:cNvPr>
          <p:cNvSpPr/>
          <p:nvPr/>
        </p:nvSpPr>
        <p:spPr>
          <a:xfrm>
            <a:off x="9179274" y="2380625"/>
            <a:ext cx="339900" cy="3498600"/>
          </a:xfrm>
          <a:prstGeom prst="roundRect">
            <a:avLst>
              <a:gd name="adj" fmla="val 16667"/>
            </a:avLst>
          </a:prstGeom>
          <a:solidFill>
            <a:schemeClr val="accent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6" y="489804"/>
            <a:ext cx="9976104" cy="590931"/>
          </a:xfrm>
        </p:spPr>
        <p:txBody>
          <a:bodyPr/>
          <a:lstStyle/>
          <a:p>
            <a:r>
              <a:rPr lang="en-US" dirty="0"/>
              <a:t>Gradient underflow</a:t>
            </a:r>
            <a:endParaRPr lang="en-US" dirty="0">
              <a:solidFill>
                <a:schemeClr val="tx1"/>
              </a:solidFill>
            </a:endParaRPr>
          </a:p>
        </p:txBody>
      </p:sp>
      <p:sp>
        <p:nvSpPr>
          <p:cNvPr id="8" name="Text Placeholder 3">
            <a:extLst>
              <a:ext uri="{FF2B5EF4-FFF2-40B4-BE49-F238E27FC236}">
                <a16:creationId xmlns:a16="http://schemas.microsoft.com/office/drawing/2014/main" id="{434C3F55-0F23-482F-A95E-0479901C34F1}"/>
              </a:ext>
            </a:extLst>
          </p:cNvPr>
          <p:cNvSpPr txBox="1">
            <a:spLocks/>
          </p:cNvSpPr>
          <p:nvPr/>
        </p:nvSpPr>
        <p:spPr bwMode="auto">
          <a:xfrm>
            <a:off x="936724" y="1265723"/>
            <a:ext cx="9099352"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Small gradients may underflow in FP16 regions of the network.</a:t>
            </a:r>
          </a:p>
        </p:txBody>
      </p:sp>
      <p:sp>
        <p:nvSpPr>
          <p:cNvPr id="7" name="Google Shape;313;p43">
            <a:extLst>
              <a:ext uri="{FF2B5EF4-FFF2-40B4-BE49-F238E27FC236}">
                <a16:creationId xmlns:a16="http://schemas.microsoft.com/office/drawing/2014/main" id="{BDA3DBB2-23E8-4419-A17B-20C44BE089D5}"/>
              </a:ext>
            </a:extLst>
          </p:cNvPr>
          <p:cNvSpPr/>
          <p:nvPr/>
        </p:nvSpPr>
        <p:spPr>
          <a:xfrm>
            <a:off x="6331087" y="3578675"/>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5;p43">
            <a:extLst>
              <a:ext uri="{FF2B5EF4-FFF2-40B4-BE49-F238E27FC236}">
                <a16:creationId xmlns:a16="http://schemas.microsoft.com/office/drawing/2014/main" id="{49E53E86-542F-4AD5-A803-A69CB62CD0D1}"/>
              </a:ext>
            </a:extLst>
          </p:cNvPr>
          <p:cNvSpPr/>
          <p:nvPr/>
        </p:nvSpPr>
        <p:spPr>
          <a:xfrm>
            <a:off x="5316450" y="3578675"/>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 name="Google Shape;317;p43">
            <a:extLst>
              <a:ext uri="{FF2B5EF4-FFF2-40B4-BE49-F238E27FC236}">
                <a16:creationId xmlns:a16="http://schemas.microsoft.com/office/drawing/2014/main" id="{532A1A7E-BF26-4225-B73F-0F6F135E6A80}"/>
              </a:ext>
            </a:extLst>
          </p:cNvPr>
          <p:cNvCxnSpPr/>
          <p:nvPr/>
        </p:nvCxnSpPr>
        <p:spPr>
          <a:xfrm>
            <a:off x="9179274" y="3448140"/>
            <a:ext cx="339900" cy="0"/>
          </a:xfrm>
          <a:prstGeom prst="straightConnector1">
            <a:avLst/>
          </a:prstGeom>
          <a:noFill/>
          <a:ln w="25400" cap="flat" cmpd="sng">
            <a:solidFill>
              <a:srgbClr val="FF0000"/>
            </a:solidFill>
            <a:prstDash val="solid"/>
            <a:round/>
            <a:headEnd type="none" w="med" len="med"/>
            <a:tailEnd type="none" w="med" len="med"/>
          </a:ln>
        </p:spPr>
      </p:cxnSp>
      <p:cxnSp>
        <p:nvCxnSpPr>
          <p:cNvPr id="17" name="Google Shape;321;p43">
            <a:extLst>
              <a:ext uri="{FF2B5EF4-FFF2-40B4-BE49-F238E27FC236}">
                <a16:creationId xmlns:a16="http://schemas.microsoft.com/office/drawing/2014/main" id="{B3F7015F-3825-4C89-A81B-097EB07BA51B}"/>
              </a:ext>
            </a:extLst>
          </p:cNvPr>
          <p:cNvCxnSpPr>
            <a:cxnSpLocks/>
          </p:cNvCxnSpPr>
          <p:nvPr/>
        </p:nvCxnSpPr>
        <p:spPr>
          <a:xfrm flipH="1">
            <a:off x="6670987" y="3448140"/>
            <a:ext cx="2505214" cy="690495"/>
          </a:xfrm>
          <a:prstGeom prst="straightConnector1">
            <a:avLst/>
          </a:prstGeom>
          <a:noFill/>
          <a:ln w="25400" cap="flat" cmpd="sng">
            <a:solidFill>
              <a:schemeClr val="dk2"/>
            </a:solidFill>
            <a:prstDash val="solid"/>
            <a:round/>
            <a:headEnd type="none" w="med" len="med"/>
            <a:tailEnd type="triangle" w="med" len="med"/>
          </a:ln>
        </p:spPr>
      </p:cxnSp>
      <p:sp>
        <p:nvSpPr>
          <p:cNvPr id="18" name="Google Shape;322;p43">
            <a:extLst>
              <a:ext uri="{FF2B5EF4-FFF2-40B4-BE49-F238E27FC236}">
                <a16:creationId xmlns:a16="http://schemas.microsoft.com/office/drawing/2014/main" id="{DF199CB9-657E-43A5-9846-D68CCFA67002}"/>
              </a:ext>
            </a:extLst>
          </p:cNvPr>
          <p:cNvSpPr txBox="1"/>
          <p:nvPr/>
        </p:nvSpPr>
        <p:spPr>
          <a:xfrm>
            <a:off x="9412677" y="3205389"/>
            <a:ext cx="914994" cy="61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Loss</a:t>
            </a:r>
            <a:endParaRPr dirty="0">
              <a:solidFill>
                <a:schemeClr val="bg1"/>
              </a:solidFill>
              <a:latin typeface="Trebuchet MS"/>
              <a:ea typeface="Trebuchet MS"/>
              <a:cs typeface="Trebuchet MS"/>
              <a:sym typeface="Trebuchet MS"/>
            </a:endParaRPr>
          </a:p>
        </p:txBody>
      </p:sp>
      <p:sp>
        <p:nvSpPr>
          <p:cNvPr id="31" name="Google Shape;315;p43">
            <a:extLst>
              <a:ext uri="{FF2B5EF4-FFF2-40B4-BE49-F238E27FC236}">
                <a16:creationId xmlns:a16="http://schemas.microsoft.com/office/drawing/2014/main" id="{E6735D77-0884-4366-A848-6CC2A31DDCD2}"/>
              </a:ext>
            </a:extLst>
          </p:cNvPr>
          <p:cNvSpPr/>
          <p:nvPr/>
        </p:nvSpPr>
        <p:spPr>
          <a:xfrm>
            <a:off x="4299282" y="3578675"/>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 name="Google Shape;321;p43">
            <a:extLst>
              <a:ext uri="{FF2B5EF4-FFF2-40B4-BE49-F238E27FC236}">
                <a16:creationId xmlns:a16="http://schemas.microsoft.com/office/drawing/2014/main" id="{A1497E29-3C5E-4CC6-8792-1A5F30037F67}"/>
              </a:ext>
            </a:extLst>
          </p:cNvPr>
          <p:cNvCxnSpPr>
            <a:cxnSpLocks/>
          </p:cNvCxnSpPr>
          <p:nvPr/>
        </p:nvCxnSpPr>
        <p:spPr>
          <a:xfrm flipH="1">
            <a:off x="5656351" y="4359651"/>
            <a:ext cx="674736" cy="139959"/>
          </a:xfrm>
          <a:prstGeom prst="straightConnector1">
            <a:avLst/>
          </a:prstGeom>
          <a:noFill/>
          <a:ln w="25400" cap="flat" cmpd="sng">
            <a:solidFill>
              <a:schemeClr val="dk2"/>
            </a:solidFill>
            <a:prstDash val="solid"/>
            <a:round/>
            <a:headEnd type="none" w="med" len="med"/>
            <a:tailEnd type="triangle" w="med" len="med"/>
          </a:ln>
        </p:spPr>
      </p:cxnSp>
      <p:sp>
        <p:nvSpPr>
          <p:cNvPr id="47" name="Google Shape;322;p43">
            <a:extLst>
              <a:ext uri="{FF2B5EF4-FFF2-40B4-BE49-F238E27FC236}">
                <a16:creationId xmlns:a16="http://schemas.microsoft.com/office/drawing/2014/main" id="{A1D3156E-030F-44E4-AA43-1EE3351C4D2E}"/>
              </a:ext>
            </a:extLst>
          </p:cNvPr>
          <p:cNvSpPr txBox="1"/>
          <p:nvPr/>
        </p:nvSpPr>
        <p:spPr>
          <a:xfrm>
            <a:off x="7095216" y="3941962"/>
            <a:ext cx="1378223" cy="61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Gradients</a:t>
            </a:r>
            <a:endParaRPr dirty="0">
              <a:solidFill>
                <a:schemeClr val="bg1"/>
              </a:solidFill>
              <a:latin typeface="Trebuchet MS"/>
              <a:ea typeface="Trebuchet MS"/>
              <a:cs typeface="Trebuchet MS"/>
              <a:sym typeface="Trebuchet MS"/>
            </a:endParaRPr>
          </a:p>
        </p:txBody>
      </p:sp>
      <p:sp>
        <p:nvSpPr>
          <p:cNvPr id="52" name="Google Shape;322;p43">
            <a:extLst>
              <a:ext uri="{FF2B5EF4-FFF2-40B4-BE49-F238E27FC236}">
                <a16:creationId xmlns:a16="http://schemas.microsoft.com/office/drawing/2014/main" id="{5F181FF2-90BA-4FF9-9178-46E28209FC41}"/>
              </a:ext>
            </a:extLst>
          </p:cNvPr>
          <p:cNvSpPr txBox="1"/>
          <p:nvPr/>
        </p:nvSpPr>
        <p:spPr>
          <a:xfrm>
            <a:off x="3755843" y="4845051"/>
            <a:ext cx="2212739" cy="61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FP16 gradients underflow to zero</a:t>
            </a:r>
            <a:endParaRPr dirty="0">
              <a:solidFill>
                <a:schemeClr val="bg1"/>
              </a:solidFill>
              <a:latin typeface="Trebuchet MS"/>
              <a:ea typeface="Trebuchet MS"/>
              <a:cs typeface="Trebuchet MS"/>
              <a:sym typeface="Trebuchet MS"/>
            </a:endParaRPr>
          </a:p>
        </p:txBody>
      </p:sp>
      <p:sp>
        <p:nvSpPr>
          <p:cNvPr id="54" name="Google Shape;315;p43">
            <a:extLst>
              <a:ext uri="{FF2B5EF4-FFF2-40B4-BE49-F238E27FC236}">
                <a16:creationId xmlns:a16="http://schemas.microsoft.com/office/drawing/2014/main" id="{96D48EB1-FE69-41FD-A6C7-8769DB2201AA}"/>
              </a:ext>
            </a:extLst>
          </p:cNvPr>
          <p:cNvSpPr/>
          <p:nvPr/>
        </p:nvSpPr>
        <p:spPr>
          <a:xfrm>
            <a:off x="1227440" y="3585160"/>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22;p43">
            <a:extLst>
              <a:ext uri="{FF2B5EF4-FFF2-40B4-BE49-F238E27FC236}">
                <a16:creationId xmlns:a16="http://schemas.microsoft.com/office/drawing/2014/main" id="{5F0424DF-88F8-4D11-ABB8-03040EF24A98}"/>
              </a:ext>
            </a:extLst>
          </p:cNvPr>
          <p:cNvSpPr txBox="1"/>
          <p:nvPr/>
        </p:nvSpPr>
        <p:spPr>
          <a:xfrm>
            <a:off x="123419" y="3274720"/>
            <a:ext cx="373947" cy="1710408"/>
          </a:xfrm>
          <a:prstGeom prst="rect">
            <a:avLst/>
          </a:prstGeom>
          <a:noFill/>
          <a:ln>
            <a:noFill/>
          </a:ln>
        </p:spPr>
        <p:txBody>
          <a:bodyPr spcFirstLastPara="1" vert="vert270" wrap="square" lIns="91425" tIns="91425" rIns="91425" bIns="91425" anchor="t" anchorCtr="0">
            <a:noAutofit/>
          </a:bodyPr>
          <a:lstStyle/>
          <a:p>
            <a:pPr marL="0" lvl="0" indent="0" algn="ctr" rtl="0">
              <a:spcBef>
                <a:spcPts val="0"/>
              </a:spcBef>
              <a:spcAft>
                <a:spcPts val="0"/>
              </a:spcAft>
              <a:buNone/>
            </a:pPr>
            <a:r>
              <a:rPr lang="en-US" sz="1200" dirty="0">
                <a:solidFill>
                  <a:schemeClr val="accent1"/>
                </a:solidFill>
                <a:latin typeface="Trebuchet MS"/>
                <a:ea typeface="Trebuchet MS"/>
                <a:cs typeface="Trebuchet MS"/>
                <a:sym typeface="Trebuchet MS"/>
              </a:rPr>
              <a:t>FP32 Dynamic Range</a:t>
            </a:r>
            <a:endParaRPr sz="1200" dirty="0">
              <a:solidFill>
                <a:schemeClr val="accent1"/>
              </a:solidFill>
              <a:latin typeface="Trebuchet MS"/>
              <a:ea typeface="Trebuchet MS"/>
              <a:cs typeface="Trebuchet MS"/>
              <a:sym typeface="Trebuchet MS"/>
            </a:endParaRPr>
          </a:p>
        </p:txBody>
      </p:sp>
      <p:sp>
        <p:nvSpPr>
          <p:cNvPr id="57" name="Google Shape;312;p43">
            <a:extLst>
              <a:ext uri="{FF2B5EF4-FFF2-40B4-BE49-F238E27FC236}">
                <a16:creationId xmlns:a16="http://schemas.microsoft.com/office/drawing/2014/main" id="{B6743371-D644-4C51-9215-2E561F926A49}"/>
              </a:ext>
            </a:extLst>
          </p:cNvPr>
          <p:cNvSpPr/>
          <p:nvPr/>
        </p:nvSpPr>
        <p:spPr>
          <a:xfrm>
            <a:off x="469642" y="2380625"/>
            <a:ext cx="339900" cy="3498600"/>
          </a:xfrm>
          <a:prstGeom prst="roundRect">
            <a:avLst>
              <a:gd name="adj" fmla="val 16667"/>
            </a:avLst>
          </a:prstGeom>
          <a:solidFill>
            <a:schemeClr val="accent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2;p43">
            <a:extLst>
              <a:ext uri="{FF2B5EF4-FFF2-40B4-BE49-F238E27FC236}">
                <a16:creationId xmlns:a16="http://schemas.microsoft.com/office/drawing/2014/main" id="{1AA2246D-D2DB-4308-A6C6-0B9E6FCFC609}"/>
              </a:ext>
            </a:extLst>
          </p:cNvPr>
          <p:cNvSpPr txBox="1"/>
          <p:nvPr/>
        </p:nvSpPr>
        <p:spPr>
          <a:xfrm>
            <a:off x="4797289" y="2442661"/>
            <a:ext cx="1378223" cy="41754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MODEL</a:t>
            </a:r>
            <a:endParaRPr dirty="0">
              <a:solidFill>
                <a:schemeClr val="bg1"/>
              </a:solidFill>
              <a:latin typeface="Trebuchet MS"/>
              <a:ea typeface="Trebuchet MS"/>
              <a:cs typeface="Trebuchet MS"/>
              <a:sym typeface="Trebuchet MS"/>
            </a:endParaRPr>
          </a:p>
        </p:txBody>
      </p:sp>
      <p:sp>
        <p:nvSpPr>
          <p:cNvPr id="61" name="Google Shape;322;p43">
            <a:extLst>
              <a:ext uri="{FF2B5EF4-FFF2-40B4-BE49-F238E27FC236}">
                <a16:creationId xmlns:a16="http://schemas.microsoft.com/office/drawing/2014/main" id="{DB610592-5010-4053-A41C-6B6C444B51B3}"/>
              </a:ext>
            </a:extLst>
          </p:cNvPr>
          <p:cNvSpPr txBox="1"/>
          <p:nvPr/>
        </p:nvSpPr>
        <p:spPr>
          <a:xfrm>
            <a:off x="4645640" y="3109934"/>
            <a:ext cx="1681520" cy="41754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2"/>
                </a:solidFill>
                <a:latin typeface="Trebuchet MS"/>
                <a:ea typeface="Trebuchet MS"/>
                <a:cs typeface="Trebuchet MS"/>
                <a:sym typeface="Trebuchet MS"/>
              </a:rPr>
              <a:t>FP16 Layers</a:t>
            </a:r>
            <a:endParaRPr dirty="0">
              <a:solidFill>
                <a:schemeClr val="tx2"/>
              </a:solidFill>
              <a:latin typeface="Trebuchet MS"/>
              <a:ea typeface="Trebuchet MS"/>
              <a:cs typeface="Trebuchet MS"/>
              <a:sym typeface="Trebuchet MS"/>
            </a:endParaRPr>
          </a:p>
        </p:txBody>
      </p:sp>
      <p:cxnSp>
        <p:nvCxnSpPr>
          <p:cNvPr id="62" name="Google Shape;321;p43">
            <a:extLst>
              <a:ext uri="{FF2B5EF4-FFF2-40B4-BE49-F238E27FC236}">
                <a16:creationId xmlns:a16="http://schemas.microsoft.com/office/drawing/2014/main" id="{188B2977-4D7F-485D-B908-42EB8F5F61A7}"/>
              </a:ext>
            </a:extLst>
          </p:cNvPr>
          <p:cNvCxnSpPr>
            <a:cxnSpLocks/>
          </p:cNvCxnSpPr>
          <p:nvPr/>
        </p:nvCxnSpPr>
        <p:spPr>
          <a:xfrm flipH="1">
            <a:off x="4636388" y="4526280"/>
            <a:ext cx="677532" cy="392890"/>
          </a:xfrm>
          <a:prstGeom prst="straightConnector1">
            <a:avLst/>
          </a:prstGeom>
          <a:noFill/>
          <a:ln w="25400"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25133319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Google Shape;322;p43">
            <a:extLst>
              <a:ext uri="{FF2B5EF4-FFF2-40B4-BE49-F238E27FC236}">
                <a16:creationId xmlns:a16="http://schemas.microsoft.com/office/drawing/2014/main" id="{27909829-AD50-4C21-880B-52BC9AE08EEE}"/>
              </a:ext>
            </a:extLst>
          </p:cNvPr>
          <p:cNvSpPr txBox="1"/>
          <p:nvPr/>
        </p:nvSpPr>
        <p:spPr>
          <a:xfrm>
            <a:off x="832271" y="2962006"/>
            <a:ext cx="1339224" cy="2335837"/>
          </a:xfrm>
          <a:prstGeom prst="rect">
            <a:avLst/>
          </a:prstGeom>
          <a:noFill/>
          <a:ln>
            <a:noFill/>
          </a:ln>
        </p:spPr>
        <p:txBody>
          <a:bodyPr spcFirstLastPara="1" vert="vert270" wrap="square" lIns="91425" tIns="91425" rIns="91425" bIns="91425" anchor="t" anchorCtr="0">
            <a:noAutofit/>
          </a:bodyPr>
          <a:lstStyle/>
          <a:p>
            <a:pPr marL="0" lvl="0" indent="0" algn="ctr" rtl="0">
              <a:spcBef>
                <a:spcPts val="0"/>
              </a:spcBef>
              <a:spcAft>
                <a:spcPts val="0"/>
              </a:spcAft>
              <a:buNone/>
            </a:pPr>
            <a:r>
              <a:rPr lang="en-US" sz="1200" dirty="0">
                <a:solidFill>
                  <a:schemeClr val="tx2"/>
                </a:solidFill>
                <a:latin typeface="Trebuchet MS"/>
                <a:ea typeface="Trebuchet MS"/>
                <a:cs typeface="Trebuchet MS"/>
                <a:sym typeface="Trebuchet MS"/>
              </a:rPr>
              <a:t>FP16 Dynamic Range</a:t>
            </a:r>
            <a:endParaRPr sz="1200" dirty="0">
              <a:solidFill>
                <a:schemeClr val="tx2"/>
              </a:solidFill>
              <a:latin typeface="Trebuchet MS"/>
              <a:ea typeface="Trebuchet MS"/>
              <a:cs typeface="Trebuchet MS"/>
              <a:sym typeface="Trebuchet MS"/>
            </a:endParaRPr>
          </a:p>
        </p:txBody>
      </p:sp>
      <p:sp>
        <p:nvSpPr>
          <p:cNvPr id="59" name="Rectangle: Rounded Corners 58">
            <a:extLst>
              <a:ext uri="{FF2B5EF4-FFF2-40B4-BE49-F238E27FC236}">
                <a16:creationId xmlns:a16="http://schemas.microsoft.com/office/drawing/2014/main" id="{E76D07DB-9D5E-42F3-8CAD-F488D1E0692D}"/>
              </a:ext>
            </a:extLst>
          </p:cNvPr>
          <p:cNvSpPr/>
          <p:nvPr/>
        </p:nvSpPr>
        <p:spPr>
          <a:xfrm>
            <a:off x="3786462" y="2380625"/>
            <a:ext cx="3399877" cy="243839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312;p43">
            <a:extLst>
              <a:ext uri="{FF2B5EF4-FFF2-40B4-BE49-F238E27FC236}">
                <a16:creationId xmlns:a16="http://schemas.microsoft.com/office/drawing/2014/main" id="{ADE88637-E22C-4C8E-A0E6-D420D7F17BCE}"/>
              </a:ext>
            </a:extLst>
          </p:cNvPr>
          <p:cNvSpPr/>
          <p:nvPr/>
        </p:nvSpPr>
        <p:spPr>
          <a:xfrm>
            <a:off x="9179274" y="2380625"/>
            <a:ext cx="339900" cy="3498600"/>
          </a:xfrm>
          <a:prstGeom prst="roundRect">
            <a:avLst>
              <a:gd name="adj" fmla="val 16667"/>
            </a:avLst>
          </a:prstGeom>
          <a:solidFill>
            <a:schemeClr val="accent1">
              <a:alpha val="93000"/>
            </a:schemeClr>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6" y="489804"/>
            <a:ext cx="9976104" cy="590931"/>
          </a:xfrm>
        </p:spPr>
        <p:txBody>
          <a:bodyPr/>
          <a:lstStyle/>
          <a:p>
            <a:r>
              <a:rPr lang="en-US" dirty="0"/>
              <a:t>Loss scaling</a:t>
            </a:r>
            <a:endParaRPr lang="en-US" dirty="0">
              <a:solidFill>
                <a:schemeClr val="tx1"/>
              </a:solidFill>
            </a:endParaRPr>
          </a:p>
        </p:txBody>
      </p:sp>
      <p:sp>
        <p:nvSpPr>
          <p:cNvPr id="8" name="Text Placeholder 3">
            <a:extLst>
              <a:ext uri="{FF2B5EF4-FFF2-40B4-BE49-F238E27FC236}">
                <a16:creationId xmlns:a16="http://schemas.microsoft.com/office/drawing/2014/main" id="{434C3F55-0F23-482F-A95E-0479901C34F1}"/>
              </a:ext>
            </a:extLst>
          </p:cNvPr>
          <p:cNvSpPr txBox="1">
            <a:spLocks/>
          </p:cNvSpPr>
          <p:nvPr/>
        </p:nvSpPr>
        <p:spPr bwMode="auto">
          <a:xfrm>
            <a:off x="936724" y="1265723"/>
            <a:ext cx="9099352"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Scaling the loss brings gradients into the FP16 dynamic range.</a:t>
            </a:r>
          </a:p>
        </p:txBody>
      </p:sp>
      <p:sp>
        <p:nvSpPr>
          <p:cNvPr id="7" name="Google Shape;313;p43">
            <a:extLst>
              <a:ext uri="{FF2B5EF4-FFF2-40B4-BE49-F238E27FC236}">
                <a16:creationId xmlns:a16="http://schemas.microsoft.com/office/drawing/2014/main" id="{BDA3DBB2-23E8-4419-A17B-20C44BE089D5}"/>
              </a:ext>
            </a:extLst>
          </p:cNvPr>
          <p:cNvSpPr/>
          <p:nvPr/>
        </p:nvSpPr>
        <p:spPr>
          <a:xfrm>
            <a:off x="6331087" y="3578675"/>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5;p43">
            <a:extLst>
              <a:ext uri="{FF2B5EF4-FFF2-40B4-BE49-F238E27FC236}">
                <a16:creationId xmlns:a16="http://schemas.microsoft.com/office/drawing/2014/main" id="{49E53E86-542F-4AD5-A803-A69CB62CD0D1}"/>
              </a:ext>
            </a:extLst>
          </p:cNvPr>
          <p:cNvSpPr/>
          <p:nvPr/>
        </p:nvSpPr>
        <p:spPr>
          <a:xfrm>
            <a:off x="5316450" y="3578675"/>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 name="Google Shape;317;p43">
            <a:extLst>
              <a:ext uri="{FF2B5EF4-FFF2-40B4-BE49-F238E27FC236}">
                <a16:creationId xmlns:a16="http://schemas.microsoft.com/office/drawing/2014/main" id="{532A1A7E-BF26-4225-B73F-0F6F135E6A80}"/>
              </a:ext>
            </a:extLst>
          </p:cNvPr>
          <p:cNvCxnSpPr/>
          <p:nvPr/>
        </p:nvCxnSpPr>
        <p:spPr>
          <a:xfrm>
            <a:off x="9179274" y="2971800"/>
            <a:ext cx="339900" cy="0"/>
          </a:xfrm>
          <a:prstGeom prst="straightConnector1">
            <a:avLst/>
          </a:prstGeom>
          <a:noFill/>
          <a:ln w="25400" cap="flat" cmpd="sng">
            <a:solidFill>
              <a:srgbClr val="FF0000"/>
            </a:solidFill>
            <a:prstDash val="solid"/>
            <a:round/>
            <a:headEnd type="none" w="med" len="med"/>
            <a:tailEnd type="none" w="med" len="med"/>
          </a:ln>
        </p:spPr>
      </p:cxnSp>
      <p:cxnSp>
        <p:nvCxnSpPr>
          <p:cNvPr id="17" name="Google Shape;321;p43">
            <a:extLst>
              <a:ext uri="{FF2B5EF4-FFF2-40B4-BE49-F238E27FC236}">
                <a16:creationId xmlns:a16="http://schemas.microsoft.com/office/drawing/2014/main" id="{B3F7015F-3825-4C89-A81B-097EB07BA51B}"/>
              </a:ext>
            </a:extLst>
          </p:cNvPr>
          <p:cNvCxnSpPr>
            <a:cxnSpLocks/>
          </p:cNvCxnSpPr>
          <p:nvPr/>
        </p:nvCxnSpPr>
        <p:spPr>
          <a:xfrm flipH="1">
            <a:off x="6670987" y="2971430"/>
            <a:ext cx="2505214" cy="690495"/>
          </a:xfrm>
          <a:prstGeom prst="straightConnector1">
            <a:avLst/>
          </a:prstGeom>
          <a:noFill/>
          <a:ln w="25400" cap="flat" cmpd="sng">
            <a:solidFill>
              <a:schemeClr val="dk2"/>
            </a:solidFill>
            <a:prstDash val="solid"/>
            <a:round/>
            <a:headEnd type="none" w="med" len="med"/>
            <a:tailEnd type="triangle" w="med" len="med"/>
          </a:ln>
        </p:spPr>
      </p:cxnSp>
      <p:sp>
        <p:nvSpPr>
          <p:cNvPr id="18" name="Google Shape;322;p43">
            <a:extLst>
              <a:ext uri="{FF2B5EF4-FFF2-40B4-BE49-F238E27FC236}">
                <a16:creationId xmlns:a16="http://schemas.microsoft.com/office/drawing/2014/main" id="{DF199CB9-657E-43A5-9846-D68CCFA67002}"/>
              </a:ext>
            </a:extLst>
          </p:cNvPr>
          <p:cNvSpPr txBox="1"/>
          <p:nvPr/>
        </p:nvSpPr>
        <p:spPr>
          <a:xfrm>
            <a:off x="9412676" y="2728679"/>
            <a:ext cx="1482117" cy="61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Scaled Loss</a:t>
            </a:r>
            <a:endParaRPr dirty="0">
              <a:solidFill>
                <a:schemeClr val="bg1"/>
              </a:solidFill>
              <a:latin typeface="Trebuchet MS"/>
              <a:ea typeface="Trebuchet MS"/>
              <a:cs typeface="Trebuchet MS"/>
              <a:sym typeface="Trebuchet MS"/>
            </a:endParaRPr>
          </a:p>
        </p:txBody>
      </p:sp>
      <p:sp>
        <p:nvSpPr>
          <p:cNvPr id="31" name="Google Shape;315;p43">
            <a:extLst>
              <a:ext uri="{FF2B5EF4-FFF2-40B4-BE49-F238E27FC236}">
                <a16:creationId xmlns:a16="http://schemas.microsoft.com/office/drawing/2014/main" id="{E6735D77-0884-4366-A848-6CC2A31DDCD2}"/>
              </a:ext>
            </a:extLst>
          </p:cNvPr>
          <p:cNvSpPr/>
          <p:nvPr/>
        </p:nvSpPr>
        <p:spPr>
          <a:xfrm>
            <a:off x="4299282" y="3578675"/>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 name="Google Shape;321;p43">
            <a:extLst>
              <a:ext uri="{FF2B5EF4-FFF2-40B4-BE49-F238E27FC236}">
                <a16:creationId xmlns:a16="http://schemas.microsoft.com/office/drawing/2014/main" id="{A1497E29-3C5E-4CC6-8792-1A5F30037F67}"/>
              </a:ext>
            </a:extLst>
          </p:cNvPr>
          <p:cNvCxnSpPr>
            <a:cxnSpLocks/>
          </p:cNvCxnSpPr>
          <p:nvPr/>
        </p:nvCxnSpPr>
        <p:spPr>
          <a:xfrm flipH="1">
            <a:off x="5656351" y="3882941"/>
            <a:ext cx="674736" cy="139959"/>
          </a:xfrm>
          <a:prstGeom prst="straightConnector1">
            <a:avLst/>
          </a:prstGeom>
          <a:noFill/>
          <a:ln w="25400" cap="flat" cmpd="sng">
            <a:solidFill>
              <a:schemeClr val="dk2"/>
            </a:solidFill>
            <a:prstDash val="solid"/>
            <a:round/>
            <a:headEnd type="none" w="med" len="med"/>
            <a:tailEnd type="triangle" w="med" len="med"/>
          </a:ln>
        </p:spPr>
      </p:cxnSp>
      <p:cxnSp>
        <p:nvCxnSpPr>
          <p:cNvPr id="40" name="Google Shape;321;p43">
            <a:extLst>
              <a:ext uri="{FF2B5EF4-FFF2-40B4-BE49-F238E27FC236}">
                <a16:creationId xmlns:a16="http://schemas.microsoft.com/office/drawing/2014/main" id="{8CCA8A1D-2019-4778-98CF-A8D12A22A67E}"/>
              </a:ext>
            </a:extLst>
          </p:cNvPr>
          <p:cNvCxnSpPr>
            <a:cxnSpLocks/>
          </p:cNvCxnSpPr>
          <p:nvPr/>
        </p:nvCxnSpPr>
        <p:spPr>
          <a:xfrm flipH="1">
            <a:off x="4636388" y="4049570"/>
            <a:ext cx="677532" cy="392890"/>
          </a:xfrm>
          <a:prstGeom prst="straightConnector1">
            <a:avLst/>
          </a:prstGeom>
          <a:noFill/>
          <a:ln w="25400" cap="flat" cmpd="sng">
            <a:solidFill>
              <a:schemeClr val="dk2"/>
            </a:solidFill>
            <a:prstDash val="solid"/>
            <a:round/>
            <a:headEnd type="none" w="med" len="med"/>
            <a:tailEnd type="triangle" w="med" len="med"/>
          </a:ln>
        </p:spPr>
      </p:cxnSp>
      <p:sp>
        <p:nvSpPr>
          <p:cNvPr id="47" name="Google Shape;322;p43">
            <a:extLst>
              <a:ext uri="{FF2B5EF4-FFF2-40B4-BE49-F238E27FC236}">
                <a16:creationId xmlns:a16="http://schemas.microsoft.com/office/drawing/2014/main" id="{A1D3156E-030F-44E4-AA43-1EE3351C4D2E}"/>
              </a:ext>
            </a:extLst>
          </p:cNvPr>
          <p:cNvSpPr txBox="1"/>
          <p:nvPr/>
        </p:nvSpPr>
        <p:spPr>
          <a:xfrm>
            <a:off x="6856257" y="3361090"/>
            <a:ext cx="2035783" cy="61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Scaled </a:t>
            </a:r>
          </a:p>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Gradients</a:t>
            </a:r>
            <a:endParaRPr dirty="0">
              <a:solidFill>
                <a:schemeClr val="bg1"/>
              </a:solidFill>
              <a:latin typeface="Trebuchet MS"/>
              <a:ea typeface="Trebuchet MS"/>
              <a:cs typeface="Trebuchet MS"/>
              <a:sym typeface="Trebuchet MS"/>
            </a:endParaRPr>
          </a:p>
        </p:txBody>
      </p:sp>
      <p:sp>
        <p:nvSpPr>
          <p:cNvPr id="54" name="Google Shape;315;p43">
            <a:extLst>
              <a:ext uri="{FF2B5EF4-FFF2-40B4-BE49-F238E27FC236}">
                <a16:creationId xmlns:a16="http://schemas.microsoft.com/office/drawing/2014/main" id="{96D48EB1-FE69-41FD-A6C7-8769DB2201AA}"/>
              </a:ext>
            </a:extLst>
          </p:cNvPr>
          <p:cNvSpPr/>
          <p:nvPr/>
        </p:nvSpPr>
        <p:spPr>
          <a:xfrm>
            <a:off x="1227440" y="3578675"/>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22;p43">
            <a:extLst>
              <a:ext uri="{FF2B5EF4-FFF2-40B4-BE49-F238E27FC236}">
                <a16:creationId xmlns:a16="http://schemas.microsoft.com/office/drawing/2014/main" id="{5F0424DF-88F8-4D11-ABB8-03040EF24A98}"/>
              </a:ext>
            </a:extLst>
          </p:cNvPr>
          <p:cNvSpPr txBox="1"/>
          <p:nvPr/>
        </p:nvSpPr>
        <p:spPr>
          <a:xfrm>
            <a:off x="123419" y="3274720"/>
            <a:ext cx="373947" cy="1710408"/>
          </a:xfrm>
          <a:prstGeom prst="rect">
            <a:avLst/>
          </a:prstGeom>
          <a:noFill/>
          <a:ln>
            <a:noFill/>
          </a:ln>
        </p:spPr>
        <p:txBody>
          <a:bodyPr spcFirstLastPara="1" vert="vert270" wrap="square" lIns="91425" tIns="91425" rIns="91425" bIns="91425" anchor="t" anchorCtr="0">
            <a:noAutofit/>
          </a:bodyPr>
          <a:lstStyle/>
          <a:p>
            <a:pPr marL="0" lvl="0" indent="0" algn="ctr" rtl="0">
              <a:spcBef>
                <a:spcPts val="0"/>
              </a:spcBef>
              <a:spcAft>
                <a:spcPts val="0"/>
              </a:spcAft>
              <a:buNone/>
            </a:pPr>
            <a:r>
              <a:rPr lang="en-US" sz="1200" dirty="0">
                <a:solidFill>
                  <a:schemeClr val="accent1"/>
                </a:solidFill>
                <a:latin typeface="Trebuchet MS"/>
                <a:ea typeface="Trebuchet MS"/>
                <a:cs typeface="Trebuchet MS"/>
                <a:sym typeface="Trebuchet MS"/>
              </a:rPr>
              <a:t>FP32 Dynamic Range</a:t>
            </a:r>
            <a:endParaRPr sz="1200" dirty="0">
              <a:solidFill>
                <a:schemeClr val="accent1"/>
              </a:solidFill>
              <a:latin typeface="Trebuchet MS"/>
              <a:ea typeface="Trebuchet MS"/>
              <a:cs typeface="Trebuchet MS"/>
              <a:sym typeface="Trebuchet MS"/>
            </a:endParaRPr>
          </a:p>
        </p:txBody>
      </p:sp>
      <p:sp>
        <p:nvSpPr>
          <p:cNvPr id="57" name="Google Shape;312;p43">
            <a:extLst>
              <a:ext uri="{FF2B5EF4-FFF2-40B4-BE49-F238E27FC236}">
                <a16:creationId xmlns:a16="http://schemas.microsoft.com/office/drawing/2014/main" id="{B6743371-D644-4C51-9215-2E561F926A49}"/>
              </a:ext>
            </a:extLst>
          </p:cNvPr>
          <p:cNvSpPr/>
          <p:nvPr/>
        </p:nvSpPr>
        <p:spPr>
          <a:xfrm>
            <a:off x="469642" y="2380625"/>
            <a:ext cx="339900" cy="3498600"/>
          </a:xfrm>
          <a:prstGeom prst="roundRect">
            <a:avLst>
              <a:gd name="adj" fmla="val 16667"/>
            </a:avLst>
          </a:prstGeom>
          <a:solidFill>
            <a:schemeClr val="accent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2;p43">
            <a:extLst>
              <a:ext uri="{FF2B5EF4-FFF2-40B4-BE49-F238E27FC236}">
                <a16:creationId xmlns:a16="http://schemas.microsoft.com/office/drawing/2014/main" id="{1AA2246D-D2DB-4308-A6C6-0B9E6FCFC609}"/>
              </a:ext>
            </a:extLst>
          </p:cNvPr>
          <p:cNvSpPr txBox="1"/>
          <p:nvPr/>
        </p:nvSpPr>
        <p:spPr>
          <a:xfrm>
            <a:off x="4797289" y="2442661"/>
            <a:ext cx="1378223" cy="41754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MODEL</a:t>
            </a:r>
            <a:endParaRPr dirty="0">
              <a:solidFill>
                <a:schemeClr val="bg1"/>
              </a:solidFill>
              <a:latin typeface="Trebuchet MS"/>
              <a:ea typeface="Trebuchet MS"/>
              <a:cs typeface="Trebuchet MS"/>
              <a:sym typeface="Trebuchet MS"/>
            </a:endParaRPr>
          </a:p>
        </p:txBody>
      </p:sp>
      <p:sp>
        <p:nvSpPr>
          <p:cNvPr id="61" name="Google Shape;322;p43">
            <a:extLst>
              <a:ext uri="{FF2B5EF4-FFF2-40B4-BE49-F238E27FC236}">
                <a16:creationId xmlns:a16="http://schemas.microsoft.com/office/drawing/2014/main" id="{DB610592-5010-4053-A41C-6B6C444B51B3}"/>
              </a:ext>
            </a:extLst>
          </p:cNvPr>
          <p:cNvSpPr txBox="1"/>
          <p:nvPr/>
        </p:nvSpPr>
        <p:spPr>
          <a:xfrm>
            <a:off x="4645640" y="3109934"/>
            <a:ext cx="1681520" cy="41754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2"/>
                </a:solidFill>
                <a:latin typeface="Trebuchet MS"/>
                <a:ea typeface="Trebuchet MS"/>
                <a:cs typeface="Trebuchet MS"/>
                <a:sym typeface="Trebuchet MS"/>
              </a:rPr>
              <a:t>FP16 Layers</a:t>
            </a:r>
            <a:endParaRPr dirty="0">
              <a:solidFill>
                <a:schemeClr val="tx2"/>
              </a:solidFill>
              <a:latin typeface="Trebuchet MS"/>
              <a:ea typeface="Trebuchet MS"/>
              <a:cs typeface="Trebuchet MS"/>
              <a:sym typeface="Trebuchet MS"/>
            </a:endParaRPr>
          </a:p>
        </p:txBody>
      </p:sp>
    </p:spTree>
    <p:extLst>
      <p:ext uri="{BB962C8B-B14F-4D97-AF65-F5344CB8AC3E}">
        <p14:creationId xmlns:p14="http://schemas.microsoft.com/office/powerpoint/2010/main" val="12557304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Google Shape;322;p43">
            <a:extLst>
              <a:ext uri="{FF2B5EF4-FFF2-40B4-BE49-F238E27FC236}">
                <a16:creationId xmlns:a16="http://schemas.microsoft.com/office/drawing/2014/main" id="{27909829-AD50-4C21-880B-52BC9AE08EEE}"/>
              </a:ext>
            </a:extLst>
          </p:cNvPr>
          <p:cNvSpPr txBox="1"/>
          <p:nvPr/>
        </p:nvSpPr>
        <p:spPr>
          <a:xfrm>
            <a:off x="832271" y="2962006"/>
            <a:ext cx="1339224" cy="2335837"/>
          </a:xfrm>
          <a:prstGeom prst="rect">
            <a:avLst/>
          </a:prstGeom>
          <a:noFill/>
          <a:ln>
            <a:noFill/>
          </a:ln>
        </p:spPr>
        <p:txBody>
          <a:bodyPr spcFirstLastPara="1" vert="vert270" wrap="square" lIns="91425" tIns="91425" rIns="91425" bIns="91425" anchor="t" anchorCtr="0">
            <a:noAutofit/>
          </a:bodyPr>
          <a:lstStyle/>
          <a:p>
            <a:pPr marL="0" lvl="0" indent="0" algn="ctr" rtl="0">
              <a:spcBef>
                <a:spcPts val="0"/>
              </a:spcBef>
              <a:spcAft>
                <a:spcPts val="0"/>
              </a:spcAft>
              <a:buNone/>
            </a:pPr>
            <a:r>
              <a:rPr lang="en-US" sz="1200" dirty="0">
                <a:solidFill>
                  <a:schemeClr val="tx2"/>
                </a:solidFill>
                <a:latin typeface="Trebuchet MS"/>
                <a:ea typeface="Trebuchet MS"/>
                <a:cs typeface="Trebuchet MS"/>
                <a:sym typeface="Trebuchet MS"/>
              </a:rPr>
              <a:t>FP16 Dynamic Range</a:t>
            </a:r>
            <a:endParaRPr sz="1200" dirty="0">
              <a:solidFill>
                <a:schemeClr val="tx2"/>
              </a:solidFill>
              <a:latin typeface="Trebuchet MS"/>
              <a:ea typeface="Trebuchet MS"/>
              <a:cs typeface="Trebuchet MS"/>
              <a:sym typeface="Trebuchet MS"/>
            </a:endParaRPr>
          </a:p>
        </p:txBody>
      </p:sp>
      <p:sp>
        <p:nvSpPr>
          <p:cNvPr id="59" name="Rectangle: Rounded Corners 58">
            <a:extLst>
              <a:ext uri="{FF2B5EF4-FFF2-40B4-BE49-F238E27FC236}">
                <a16:creationId xmlns:a16="http://schemas.microsoft.com/office/drawing/2014/main" id="{E76D07DB-9D5E-42F3-8CAD-F488D1E0692D}"/>
              </a:ext>
            </a:extLst>
          </p:cNvPr>
          <p:cNvSpPr/>
          <p:nvPr/>
        </p:nvSpPr>
        <p:spPr>
          <a:xfrm>
            <a:off x="3786462" y="2380625"/>
            <a:ext cx="3399877" cy="2438393"/>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312;p43">
            <a:extLst>
              <a:ext uri="{FF2B5EF4-FFF2-40B4-BE49-F238E27FC236}">
                <a16:creationId xmlns:a16="http://schemas.microsoft.com/office/drawing/2014/main" id="{ADE88637-E22C-4C8E-A0E6-D420D7F17BCE}"/>
              </a:ext>
            </a:extLst>
          </p:cNvPr>
          <p:cNvSpPr/>
          <p:nvPr/>
        </p:nvSpPr>
        <p:spPr>
          <a:xfrm>
            <a:off x="9179274" y="2380625"/>
            <a:ext cx="339900" cy="3498600"/>
          </a:xfrm>
          <a:prstGeom prst="roundRect">
            <a:avLst>
              <a:gd name="adj" fmla="val 16667"/>
            </a:avLst>
          </a:prstGeom>
          <a:solidFill>
            <a:schemeClr val="accent1">
              <a:alpha val="93000"/>
            </a:schemeClr>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6" y="489804"/>
            <a:ext cx="9976104" cy="590931"/>
          </a:xfrm>
        </p:spPr>
        <p:txBody>
          <a:bodyPr/>
          <a:lstStyle/>
          <a:p>
            <a:r>
              <a:rPr lang="en-US" dirty="0"/>
              <a:t>Loss scaling</a:t>
            </a:r>
            <a:endParaRPr lang="en-US" dirty="0">
              <a:solidFill>
                <a:schemeClr val="tx1"/>
              </a:solidFill>
            </a:endParaRPr>
          </a:p>
        </p:txBody>
      </p:sp>
      <p:sp>
        <p:nvSpPr>
          <p:cNvPr id="8" name="Text Placeholder 3">
            <a:extLst>
              <a:ext uri="{FF2B5EF4-FFF2-40B4-BE49-F238E27FC236}">
                <a16:creationId xmlns:a16="http://schemas.microsoft.com/office/drawing/2014/main" id="{434C3F55-0F23-482F-A95E-0479901C34F1}"/>
              </a:ext>
            </a:extLst>
          </p:cNvPr>
          <p:cNvSpPr txBox="1">
            <a:spLocks/>
          </p:cNvSpPr>
          <p:nvPr/>
        </p:nvSpPr>
        <p:spPr bwMode="auto">
          <a:xfrm>
            <a:off x="936724" y="1265723"/>
            <a:ext cx="9099352"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Scaling the loss brings gradients into the FP16 dynamic range.</a:t>
            </a:r>
          </a:p>
        </p:txBody>
      </p:sp>
      <p:sp>
        <p:nvSpPr>
          <p:cNvPr id="7" name="Google Shape;313;p43">
            <a:extLst>
              <a:ext uri="{FF2B5EF4-FFF2-40B4-BE49-F238E27FC236}">
                <a16:creationId xmlns:a16="http://schemas.microsoft.com/office/drawing/2014/main" id="{BDA3DBB2-23E8-4419-A17B-20C44BE089D5}"/>
              </a:ext>
            </a:extLst>
          </p:cNvPr>
          <p:cNvSpPr/>
          <p:nvPr/>
        </p:nvSpPr>
        <p:spPr>
          <a:xfrm>
            <a:off x="6331087" y="3578675"/>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15;p43">
            <a:extLst>
              <a:ext uri="{FF2B5EF4-FFF2-40B4-BE49-F238E27FC236}">
                <a16:creationId xmlns:a16="http://schemas.microsoft.com/office/drawing/2014/main" id="{49E53E86-542F-4AD5-A803-A69CB62CD0D1}"/>
              </a:ext>
            </a:extLst>
          </p:cNvPr>
          <p:cNvSpPr/>
          <p:nvPr/>
        </p:nvSpPr>
        <p:spPr>
          <a:xfrm>
            <a:off x="5316450" y="3578675"/>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 name="Google Shape;317;p43">
            <a:extLst>
              <a:ext uri="{FF2B5EF4-FFF2-40B4-BE49-F238E27FC236}">
                <a16:creationId xmlns:a16="http://schemas.microsoft.com/office/drawing/2014/main" id="{532A1A7E-BF26-4225-B73F-0F6F135E6A80}"/>
              </a:ext>
            </a:extLst>
          </p:cNvPr>
          <p:cNvCxnSpPr/>
          <p:nvPr/>
        </p:nvCxnSpPr>
        <p:spPr>
          <a:xfrm>
            <a:off x="9179274" y="2971800"/>
            <a:ext cx="339900" cy="0"/>
          </a:xfrm>
          <a:prstGeom prst="straightConnector1">
            <a:avLst/>
          </a:prstGeom>
          <a:noFill/>
          <a:ln w="25400" cap="flat" cmpd="sng">
            <a:solidFill>
              <a:srgbClr val="FF0000"/>
            </a:solidFill>
            <a:prstDash val="solid"/>
            <a:round/>
            <a:headEnd type="none" w="med" len="med"/>
            <a:tailEnd type="none" w="med" len="med"/>
          </a:ln>
        </p:spPr>
      </p:cxnSp>
      <p:cxnSp>
        <p:nvCxnSpPr>
          <p:cNvPr id="17" name="Google Shape;321;p43">
            <a:extLst>
              <a:ext uri="{FF2B5EF4-FFF2-40B4-BE49-F238E27FC236}">
                <a16:creationId xmlns:a16="http://schemas.microsoft.com/office/drawing/2014/main" id="{B3F7015F-3825-4C89-A81B-097EB07BA51B}"/>
              </a:ext>
            </a:extLst>
          </p:cNvPr>
          <p:cNvCxnSpPr>
            <a:cxnSpLocks/>
          </p:cNvCxnSpPr>
          <p:nvPr/>
        </p:nvCxnSpPr>
        <p:spPr>
          <a:xfrm flipH="1">
            <a:off x="6670987" y="2971430"/>
            <a:ext cx="2505214" cy="690495"/>
          </a:xfrm>
          <a:prstGeom prst="straightConnector1">
            <a:avLst/>
          </a:prstGeom>
          <a:noFill/>
          <a:ln w="25400" cap="flat" cmpd="sng">
            <a:solidFill>
              <a:schemeClr val="dk2"/>
            </a:solidFill>
            <a:prstDash val="solid"/>
            <a:round/>
            <a:headEnd type="none" w="med" len="med"/>
            <a:tailEnd type="triangle" w="med" len="med"/>
          </a:ln>
        </p:spPr>
      </p:cxnSp>
      <p:sp>
        <p:nvSpPr>
          <p:cNvPr id="18" name="Google Shape;322;p43">
            <a:extLst>
              <a:ext uri="{FF2B5EF4-FFF2-40B4-BE49-F238E27FC236}">
                <a16:creationId xmlns:a16="http://schemas.microsoft.com/office/drawing/2014/main" id="{DF199CB9-657E-43A5-9846-D68CCFA67002}"/>
              </a:ext>
            </a:extLst>
          </p:cNvPr>
          <p:cNvSpPr txBox="1"/>
          <p:nvPr/>
        </p:nvSpPr>
        <p:spPr>
          <a:xfrm>
            <a:off x="9412676" y="2728679"/>
            <a:ext cx="1482117" cy="61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Scaled Loss</a:t>
            </a:r>
            <a:endParaRPr dirty="0">
              <a:solidFill>
                <a:schemeClr val="bg1"/>
              </a:solidFill>
              <a:latin typeface="Trebuchet MS"/>
              <a:ea typeface="Trebuchet MS"/>
              <a:cs typeface="Trebuchet MS"/>
              <a:sym typeface="Trebuchet MS"/>
            </a:endParaRPr>
          </a:p>
        </p:txBody>
      </p:sp>
      <p:sp>
        <p:nvSpPr>
          <p:cNvPr id="31" name="Google Shape;315;p43">
            <a:extLst>
              <a:ext uri="{FF2B5EF4-FFF2-40B4-BE49-F238E27FC236}">
                <a16:creationId xmlns:a16="http://schemas.microsoft.com/office/drawing/2014/main" id="{E6735D77-0884-4366-A848-6CC2A31DDCD2}"/>
              </a:ext>
            </a:extLst>
          </p:cNvPr>
          <p:cNvSpPr/>
          <p:nvPr/>
        </p:nvSpPr>
        <p:spPr>
          <a:xfrm>
            <a:off x="4299282" y="3578675"/>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 name="Google Shape;321;p43">
            <a:extLst>
              <a:ext uri="{FF2B5EF4-FFF2-40B4-BE49-F238E27FC236}">
                <a16:creationId xmlns:a16="http://schemas.microsoft.com/office/drawing/2014/main" id="{A1497E29-3C5E-4CC6-8792-1A5F30037F67}"/>
              </a:ext>
            </a:extLst>
          </p:cNvPr>
          <p:cNvCxnSpPr>
            <a:cxnSpLocks/>
          </p:cNvCxnSpPr>
          <p:nvPr/>
        </p:nvCxnSpPr>
        <p:spPr>
          <a:xfrm flipH="1">
            <a:off x="5656351" y="3882941"/>
            <a:ext cx="674736" cy="139959"/>
          </a:xfrm>
          <a:prstGeom prst="straightConnector1">
            <a:avLst/>
          </a:prstGeom>
          <a:noFill/>
          <a:ln w="25400" cap="flat" cmpd="sng">
            <a:solidFill>
              <a:schemeClr val="dk2"/>
            </a:solidFill>
            <a:prstDash val="solid"/>
            <a:round/>
            <a:headEnd type="none" w="med" len="med"/>
            <a:tailEnd type="triangle" w="med" len="med"/>
          </a:ln>
        </p:spPr>
      </p:cxnSp>
      <p:cxnSp>
        <p:nvCxnSpPr>
          <p:cNvPr id="40" name="Google Shape;321;p43">
            <a:extLst>
              <a:ext uri="{FF2B5EF4-FFF2-40B4-BE49-F238E27FC236}">
                <a16:creationId xmlns:a16="http://schemas.microsoft.com/office/drawing/2014/main" id="{8CCA8A1D-2019-4778-98CF-A8D12A22A67E}"/>
              </a:ext>
            </a:extLst>
          </p:cNvPr>
          <p:cNvCxnSpPr>
            <a:cxnSpLocks/>
          </p:cNvCxnSpPr>
          <p:nvPr/>
        </p:nvCxnSpPr>
        <p:spPr>
          <a:xfrm flipH="1">
            <a:off x="4636388" y="4049570"/>
            <a:ext cx="677532" cy="392890"/>
          </a:xfrm>
          <a:prstGeom prst="straightConnector1">
            <a:avLst/>
          </a:prstGeom>
          <a:noFill/>
          <a:ln w="25400" cap="flat" cmpd="sng">
            <a:solidFill>
              <a:schemeClr val="dk2"/>
            </a:solidFill>
            <a:prstDash val="solid"/>
            <a:round/>
            <a:headEnd type="none" w="med" len="med"/>
            <a:tailEnd type="triangle" w="med" len="med"/>
          </a:ln>
        </p:spPr>
      </p:cxnSp>
      <p:sp>
        <p:nvSpPr>
          <p:cNvPr id="47" name="Google Shape;322;p43">
            <a:extLst>
              <a:ext uri="{FF2B5EF4-FFF2-40B4-BE49-F238E27FC236}">
                <a16:creationId xmlns:a16="http://schemas.microsoft.com/office/drawing/2014/main" id="{A1D3156E-030F-44E4-AA43-1EE3351C4D2E}"/>
              </a:ext>
            </a:extLst>
          </p:cNvPr>
          <p:cNvSpPr txBox="1"/>
          <p:nvPr/>
        </p:nvSpPr>
        <p:spPr>
          <a:xfrm>
            <a:off x="6856257" y="3361090"/>
            <a:ext cx="2035783" cy="61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Scaled </a:t>
            </a:r>
          </a:p>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Gradients</a:t>
            </a:r>
            <a:endParaRPr dirty="0">
              <a:solidFill>
                <a:schemeClr val="bg1"/>
              </a:solidFill>
              <a:latin typeface="Trebuchet MS"/>
              <a:ea typeface="Trebuchet MS"/>
              <a:cs typeface="Trebuchet MS"/>
              <a:sym typeface="Trebuchet MS"/>
            </a:endParaRPr>
          </a:p>
        </p:txBody>
      </p:sp>
      <p:sp>
        <p:nvSpPr>
          <p:cNvPr id="52" name="Google Shape;322;p43">
            <a:extLst>
              <a:ext uri="{FF2B5EF4-FFF2-40B4-BE49-F238E27FC236}">
                <a16:creationId xmlns:a16="http://schemas.microsoft.com/office/drawing/2014/main" id="{5F181FF2-90BA-4FF9-9178-46E28209FC41}"/>
              </a:ext>
            </a:extLst>
          </p:cNvPr>
          <p:cNvSpPr txBox="1"/>
          <p:nvPr/>
        </p:nvSpPr>
        <p:spPr>
          <a:xfrm>
            <a:off x="3279231" y="5341106"/>
            <a:ext cx="3057273" cy="61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solidFill>
                  <a:schemeClr val="bg1"/>
                </a:solidFill>
                <a:latin typeface="Trebuchet MS"/>
                <a:ea typeface="Trebuchet MS"/>
                <a:cs typeface="Trebuchet MS"/>
                <a:sym typeface="Trebuchet MS"/>
              </a:rPr>
              <a:t>Unscale</a:t>
            </a:r>
            <a:r>
              <a:rPr lang="en-US" dirty="0">
                <a:solidFill>
                  <a:schemeClr val="bg1"/>
                </a:solidFill>
                <a:latin typeface="Trebuchet MS"/>
                <a:ea typeface="Trebuchet MS"/>
                <a:cs typeface="Trebuchet MS"/>
                <a:sym typeface="Trebuchet MS"/>
              </a:rPr>
              <a:t> gradients in FP32</a:t>
            </a:r>
          </a:p>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for </a:t>
            </a:r>
            <a:r>
              <a:rPr lang="en-US" b="1" dirty="0" err="1">
                <a:solidFill>
                  <a:schemeClr val="bg1"/>
                </a:solidFill>
                <a:latin typeface="Courier New" panose="02070309020205020404" pitchFamily="49" charset="0"/>
                <a:ea typeface="Trebuchet MS"/>
                <a:cs typeface="Courier New" panose="02070309020205020404" pitchFamily="49" charset="0"/>
                <a:sym typeface="Trebuchet MS"/>
              </a:rPr>
              <a:t>optimizer.step</a:t>
            </a:r>
            <a:r>
              <a:rPr lang="en-US" b="1" dirty="0">
                <a:solidFill>
                  <a:schemeClr val="bg1"/>
                </a:solidFill>
                <a:latin typeface="Courier New" panose="02070309020205020404" pitchFamily="49" charset="0"/>
                <a:ea typeface="Trebuchet MS"/>
                <a:cs typeface="Courier New" panose="02070309020205020404" pitchFamily="49" charset="0"/>
                <a:sym typeface="Trebuchet MS"/>
              </a:rPr>
              <a:t>() </a:t>
            </a:r>
            <a:endParaRPr b="1" dirty="0">
              <a:solidFill>
                <a:schemeClr val="bg1"/>
              </a:solidFill>
              <a:latin typeface="Courier New" panose="02070309020205020404" pitchFamily="49" charset="0"/>
              <a:ea typeface="Trebuchet MS"/>
              <a:cs typeface="Courier New" panose="02070309020205020404" pitchFamily="49" charset="0"/>
              <a:sym typeface="Trebuchet MS"/>
            </a:endParaRPr>
          </a:p>
        </p:txBody>
      </p:sp>
      <p:sp>
        <p:nvSpPr>
          <p:cNvPr id="54" name="Google Shape;315;p43">
            <a:extLst>
              <a:ext uri="{FF2B5EF4-FFF2-40B4-BE49-F238E27FC236}">
                <a16:creationId xmlns:a16="http://schemas.microsoft.com/office/drawing/2014/main" id="{96D48EB1-FE69-41FD-A6C7-8769DB2201AA}"/>
              </a:ext>
            </a:extLst>
          </p:cNvPr>
          <p:cNvSpPr/>
          <p:nvPr/>
        </p:nvSpPr>
        <p:spPr>
          <a:xfrm>
            <a:off x="1227440" y="3578675"/>
            <a:ext cx="339900" cy="1102500"/>
          </a:xfrm>
          <a:prstGeom prst="roundRect">
            <a:avLst>
              <a:gd name="adj" fmla="val 16667"/>
            </a:avLst>
          </a:prstGeom>
          <a:solidFill>
            <a:schemeClr val="tx2"/>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22;p43">
            <a:extLst>
              <a:ext uri="{FF2B5EF4-FFF2-40B4-BE49-F238E27FC236}">
                <a16:creationId xmlns:a16="http://schemas.microsoft.com/office/drawing/2014/main" id="{5F0424DF-88F8-4D11-ABB8-03040EF24A98}"/>
              </a:ext>
            </a:extLst>
          </p:cNvPr>
          <p:cNvSpPr txBox="1"/>
          <p:nvPr/>
        </p:nvSpPr>
        <p:spPr>
          <a:xfrm>
            <a:off x="123419" y="3274720"/>
            <a:ext cx="373947" cy="1710408"/>
          </a:xfrm>
          <a:prstGeom prst="rect">
            <a:avLst/>
          </a:prstGeom>
          <a:noFill/>
          <a:ln>
            <a:noFill/>
          </a:ln>
        </p:spPr>
        <p:txBody>
          <a:bodyPr spcFirstLastPara="1" vert="vert270" wrap="square" lIns="91425" tIns="91425" rIns="91425" bIns="91425" anchor="t" anchorCtr="0">
            <a:noAutofit/>
          </a:bodyPr>
          <a:lstStyle/>
          <a:p>
            <a:pPr marL="0" lvl="0" indent="0" algn="ctr" rtl="0">
              <a:spcBef>
                <a:spcPts val="0"/>
              </a:spcBef>
              <a:spcAft>
                <a:spcPts val="0"/>
              </a:spcAft>
              <a:buNone/>
            </a:pPr>
            <a:r>
              <a:rPr lang="en-US" sz="1200" dirty="0">
                <a:solidFill>
                  <a:schemeClr val="accent1"/>
                </a:solidFill>
                <a:latin typeface="Trebuchet MS"/>
                <a:ea typeface="Trebuchet MS"/>
                <a:cs typeface="Trebuchet MS"/>
                <a:sym typeface="Trebuchet MS"/>
              </a:rPr>
              <a:t>FP32 Dynamic Range</a:t>
            </a:r>
            <a:endParaRPr sz="1200" dirty="0">
              <a:solidFill>
                <a:schemeClr val="accent1"/>
              </a:solidFill>
              <a:latin typeface="Trebuchet MS"/>
              <a:ea typeface="Trebuchet MS"/>
              <a:cs typeface="Trebuchet MS"/>
              <a:sym typeface="Trebuchet MS"/>
            </a:endParaRPr>
          </a:p>
        </p:txBody>
      </p:sp>
      <p:sp>
        <p:nvSpPr>
          <p:cNvPr id="57" name="Google Shape;312;p43">
            <a:extLst>
              <a:ext uri="{FF2B5EF4-FFF2-40B4-BE49-F238E27FC236}">
                <a16:creationId xmlns:a16="http://schemas.microsoft.com/office/drawing/2014/main" id="{B6743371-D644-4C51-9215-2E561F926A49}"/>
              </a:ext>
            </a:extLst>
          </p:cNvPr>
          <p:cNvSpPr/>
          <p:nvPr/>
        </p:nvSpPr>
        <p:spPr>
          <a:xfrm>
            <a:off x="469642" y="2380625"/>
            <a:ext cx="339900" cy="3498600"/>
          </a:xfrm>
          <a:prstGeom prst="roundRect">
            <a:avLst>
              <a:gd name="adj" fmla="val 16667"/>
            </a:avLst>
          </a:prstGeom>
          <a:solidFill>
            <a:schemeClr val="accent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22;p43">
            <a:extLst>
              <a:ext uri="{FF2B5EF4-FFF2-40B4-BE49-F238E27FC236}">
                <a16:creationId xmlns:a16="http://schemas.microsoft.com/office/drawing/2014/main" id="{1AA2246D-D2DB-4308-A6C6-0B9E6FCFC609}"/>
              </a:ext>
            </a:extLst>
          </p:cNvPr>
          <p:cNvSpPr txBox="1"/>
          <p:nvPr/>
        </p:nvSpPr>
        <p:spPr>
          <a:xfrm>
            <a:off x="4797289" y="2442661"/>
            <a:ext cx="1378223" cy="41754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bg1"/>
                </a:solidFill>
                <a:latin typeface="Trebuchet MS"/>
                <a:ea typeface="Trebuchet MS"/>
                <a:cs typeface="Trebuchet MS"/>
                <a:sym typeface="Trebuchet MS"/>
              </a:rPr>
              <a:t>MODEL</a:t>
            </a:r>
            <a:endParaRPr dirty="0">
              <a:solidFill>
                <a:schemeClr val="bg1"/>
              </a:solidFill>
              <a:latin typeface="Trebuchet MS"/>
              <a:ea typeface="Trebuchet MS"/>
              <a:cs typeface="Trebuchet MS"/>
              <a:sym typeface="Trebuchet MS"/>
            </a:endParaRPr>
          </a:p>
        </p:txBody>
      </p:sp>
      <p:sp>
        <p:nvSpPr>
          <p:cNvPr id="61" name="Google Shape;322;p43">
            <a:extLst>
              <a:ext uri="{FF2B5EF4-FFF2-40B4-BE49-F238E27FC236}">
                <a16:creationId xmlns:a16="http://schemas.microsoft.com/office/drawing/2014/main" id="{DB610592-5010-4053-A41C-6B6C444B51B3}"/>
              </a:ext>
            </a:extLst>
          </p:cNvPr>
          <p:cNvSpPr txBox="1"/>
          <p:nvPr/>
        </p:nvSpPr>
        <p:spPr>
          <a:xfrm>
            <a:off x="4645640" y="3109934"/>
            <a:ext cx="1681520" cy="41754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2"/>
                </a:solidFill>
                <a:latin typeface="Trebuchet MS"/>
                <a:ea typeface="Trebuchet MS"/>
                <a:cs typeface="Trebuchet MS"/>
                <a:sym typeface="Trebuchet MS"/>
              </a:rPr>
              <a:t>FP16 Layers</a:t>
            </a:r>
            <a:endParaRPr dirty="0">
              <a:solidFill>
                <a:schemeClr val="tx2"/>
              </a:solidFill>
              <a:latin typeface="Trebuchet MS"/>
              <a:ea typeface="Trebuchet MS"/>
              <a:cs typeface="Trebuchet MS"/>
              <a:sym typeface="Trebuchet MS"/>
            </a:endParaRPr>
          </a:p>
        </p:txBody>
      </p:sp>
      <p:sp>
        <p:nvSpPr>
          <p:cNvPr id="23" name="Google Shape;312;p43">
            <a:extLst>
              <a:ext uri="{FF2B5EF4-FFF2-40B4-BE49-F238E27FC236}">
                <a16:creationId xmlns:a16="http://schemas.microsoft.com/office/drawing/2014/main" id="{3E17C562-42A0-4618-9262-D08D75CEF2F4}"/>
              </a:ext>
            </a:extLst>
          </p:cNvPr>
          <p:cNvSpPr/>
          <p:nvPr/>
        </p:nvSpPr>
        <p:spPr>
          <a:xfrm>
            <a:off x="2854226" y="2380624"/>
            <a:ext cx="339900" cy="3498600"/>
          </a:xfrm>
          <a:prstGeom prst="roundRect">
            <a:avLst>
              <a:gd name="adj" fmla="val 16667"/>
            </a:avLst>
          </a:prstGeom>
          <a:solidFill>
            <a:schemeClr val="accent1"/>
          </a:solidFill>
          <a:ln w="9525"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321;p43">
            <a:extLst>
              <a:ext uri="{FF2B5EF4-FFF2-40B4-BE49-F238E27FC236}">
                <a16:creationId xmlns:a16="http://schemas.microsoft.com/office/drawing/2014/main" id="{A7063DCD-724D-4AB0-A918-06D209C489BE}"/>
              </a:ext>
            </a:extLst>
          </p:cNvPr>
          <p:cNvCxnSpPr>
            <a:cxnSpLocks/>
          </p:cNvCxnSpPr>
          <p:nvPr/>
        </p:nvCxnSpPr>
        <p:spPr>
          <a:xfrm flipH="1">
            <a:off x="3194126" y="4576334"/>
            <a:ext cx="1105158" cy="1043175"/>
          </a:xfrm>
          <a:prstGeom prst="straightConnector1">
            <a:avLst/>
          </a:prstGeom>
          <a:noFill/>
          <a:ln w="25400" cap="flat" cmpd="sng">
            <a:solidFill>
              <a:schemeClr val="dk2"/>
            </a:solidFill>
            <a:prstDash val="solid"/>
            <a:round/>
            <a:headEnd type="none" w="med" len="med"/>
            <a:tailEnd type="triangle" w="med" len="med"/>
          </a:ln>
        </p:spPr>
      </p:cxnSp>
      <p:cxnSp>
        <p:nvCxnSpPr>
          <p:cNvPr id="28" name="Google Shape;317;p43">
            <a:extLst>
              <a:ext uri="{FF2B5EF4-FFF2-40B4-BE49-F238E27FC236}">
                <a16:creationId xmlns:a16="http://schemas.microsoft.com/office/drawing/2014/main" id="{D053C04D-3DEA-4860-B8D5-4F5E1AE5D696}"/>
              </a:ext>
            </a:extLst>
          </p:cNvPr>
          <p:cNvCxnSpPr/>
          <p:nvPr/>
        </p:nvCxnSpPr>
        <p:spPr>
          <a:xfrm>
            <a:off x="2853035" y="5616567"/>
            <a:ext cx="339900" cy="0"/>
          </a:xfrm>
          <a:prstGeom prst="straightConnector1">
            <a:avLst/>
          </a:prstGeom>
          <a:noFill/>
          <a:ln w="25400" cap="flat" cmpd="sng">
            <a:solidFill>
              <a:srgbClr val="FF0000"/>
            </a:solidFill>
            <a:prstDash val="solid"/>
            <a:round/>
            <a:headEnd type="none" w="med" len="med"/>
            <a:tailEnd type="none" w="med" len="med"/>
          </a:ln>
        </p:spPr>
      </p:cxnSp>
    </p:spTree>
    <p:extLst>
      <p:ext uri="{BB962C8B-B14F-4D97-AF65-F5344CB8AC3E}">
        <p14:creationId xmlns:p14="http://schemas.microsoft.com/office/powerpoint/2010/main" val="9521713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6" y="489804"/>
            <a:ext cx="9976104" cy="590931"/>
          </a:xfrm>
        </p:spPr>
        <p:txBody>
          <a:bodyPr/>
          <a:lstStyle/>
          <a:p>
            <a:r>
              <a:rPr lang="en-US" dirty="0"/>
              <a:t>Loss scaling</a:t>
            </a:r>
            <a:endParaRPr lang="en-US" dirty="0">
              <a:solidFill>
                <a:schemeClr val="tx1"/>
              </a:solidFill>
            </a:endParaRPr>
          </a:p>
        </p:txBody>
      </p:sp>
      <p:sp>
        <p:nvSpPr>
          <p:cNvPr id="8" name="Text Placeholder 3">
            <a:extLst>
              <a:ext uri="{FF2B5EF4-FFF2-40B4-BE49-F238E27FC236}">
                <a16:creationId xmlns:a16="http://schemas.microsoft.com/office/drawing/2014/main" id="{434C3F55-0F23-482F-A95E-0479901C34F1}"/>
              </a:ext>
            </a:extLst>
          </p:cNvPr>
          <p:cNvSpPr txBox="1">
            <a:spLocks/>
          </p:cNvSpPr>
          <p:nvPr/>
        </p:nvSpPr>
        <p:spPr bwMode="auto">
          <a:xfrm>
            <a:off x="440430" y="1261872"/>
            <a:ext cx="10091940"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Scaling the loss brings gradients into the FP16 dynamic range. </a:t>
            </a:r>
          </a:p>
        </p:txBody>
      </p:sp>
      <p:sp>
        <p:nvSpPr>
          <p:cNvPr id="11" name="Content Placeholder 2">
            <a:extLst>
              <a:ext uri="{FF2B5EF4-FFF2-40B4-BE49-F238E27FC236}">
                <a16:creationId xmlns:a16="http://schemas.microsoft.com/office/drawing/2014/main" id="{11756FF7-9F72-471A-9B80-7B8E6F33165E}"/>
              </a:ext>
            </a:extLst>
          </p:cNvPr>
          <p:cNvSpPr txBox="1">
            <a:spLocks/>
          </p:cNvSpPr>
          <p:nvPr/>
        </p:nvSpPr>
        <p:spPr bwMode="auto">
          <a:xfrm>
            <a:off x="2034464" y="2026455"/>
            <a:ext cx="8354136" cy="288387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457200" lvl="0" indent="-457200" defTabSz="914400">
              <a:buClr>
                <a:srgbClr val="B3B3B3"/>
              </a:buClr>
              <a:buFontTx/>
              <a:buAutoNum type="arabicPeriod"/>
            </a:pPr>
            <a:r>
              <a:rPr kumimoji="0" lang="en-US" sz="2200" b="0" i="0" u="none" strike="noStrike" kern="0" cap="none" spc="0" normalizeH="0" baseline="0" noProof="0" dirty="0">
                <a:ln>
                  <a:noFill/>
                </a:ln>
                <a:solidFill>
                  <a:srgbClr val="000000"/>
                </a:solidFill>
                <a:effectLst/>
                <a:uLnTx/>
                <a:uFillTx/>
                <a:latin typeface="Trebuchet MS" pitchFamily="34" charset="0"/>
                <a:ea typeface="+mn-ea"/>
                <a:cs typeface="+mn-cs"/>
              </a:rPr>
              <a:t>Multiply the loss by some constant</a:t>
            </a:r>
            <a:r>
              <a:rPr kumimoji="0" lang="en-US" sz="2200" b="0" i="0" u="none" strike="noStrike" kern="0" cap="none" spc="0" normalizeH="0" baseline="0" noProof="0" dirty="0">
                <a:ln>
                  <a:noFill/>
                </a:ln>
                <a:solidFill>
                  <a:schemeClr val="tx2"/>
                </a:solidFill>
                <a:effectLst/>
                <a:uLnTx/>
                <a:uFillTx/>
                <a:latin typeface="Trebuchet MS" pitchFamily="34" charset="0"/>
                <a:ea typeface="+mn-ea"/>
                <a:cs typeface="+mn-cs"/>
              </a:rPr>
              <a:t> </a:t>
            </a:r>
            <a:r>
              <a:rPr kumimoji="0" lang="en-US" sz="2200" b="1" i="0" u="none" strike="noStrike" kern="0" cap="none" spc="0" normalizeH="0" baseline="0" noProof="0" dirty="0">
                <a:ln>
                  <a:noFill/>
                </a:ln>
                <a:solidFill>
                  <a:schemeClr val="tx2"/>
                </a:solidFill>
                <a:effectLst/>
                <a:uLnTx/>
                <a:uFillTx/>
                <a:latin typeface="Trebuchet MS" pitchFamily="34" charset="0"/>
                <a:ea typeface="+mn-ea"/>
                <a:cs typeface="+mn-cs"/>
              </a:rPr>
              <a:t>S</a:t>
            </a:r>
            <a:r>
              <a:rPr lang="en-US" sz="2200" kern="0" dirty="0">
                <a:solidFill>
                  <a:schemeClr val="tx2"/>
                </a:solidFill>
              </a:rPr>
              <a:t>.</a:t>
            </a:r>
            <a:br>
              <a:rPr lang="en-US" sz="2200" kern="0" dirty="0">
                <a:solidFill>
                  <a:schemeClr val="tx2"/>
                </a:solidFill>
              </a:rPr>
            </a:br>
            <a:r>
              <a:rPr lang="en-US" sz="2200" b="1" kern="0" dirty="0" err="1">
                <a:solidFill>
                  <a:schemeClr val="tx2"/>
                </a:solidFill>
                <a:latin typeface="Courier New" panose="02070309020205020404" pitchFamily="49" charset="0"/>
                <a:cs typeface="Courier New" panose="02070309020205020404" pitchFamily="49" charset="0"/>
              </a:rPr>
              <a:t>scaled_loss</a:t>
            </a:r>
            <a:r>
              <a:rPr lang="en-US" sz="2200" b="1" kern="0" dirty="0">
                <a:solidFill>
                  <a:schemeClr val="tx2"/>
                </a:solidFill>
                <a:latin typeface="Courier New" panose="02070309020205020404" pitchFamily="49" charset="0"/>
                <a:cs typeface="Courier New" panose="02070309020205020404" pitchFamily="49" charset="0"/>
              </a:rPr>
              <a:t> = loss*S</a:t>
            </a:r>
            <a:endParaRPr kumimoji="0" lang="en-US" sz="2200" b="1" i="0" u="none" strike="noStrike" kern="0" cap="none" spc="0" normalizeH="0" baseline="0" noProof="0" dirty="0">
              <a:ln>
                <a:noFill/>
              </a:ln>
              <a:solidFill>
                <a:schemeClr val="tx2"/>
              </a:solidFill>
              <a:effectLst/>
              <a:uLnTx/>
              <a:uFillTx/>
              <a:latin typeface="Courier New" panose="02070309020205020404" pitchFamily="49" charset="0"/>
              <a:cs typeface="Courier New" panose="02070309020205020404" pitchFamily="49" charset="0"/>
            </a:endParaRPr>
          </a:p>
          <a:p>
            <a:pPr marL="457200" indent="-457200" defTabSz="914400">
              <a:buClr>
                <a:srgbClr val="B3B3B3"/>
              </a:buClr>
              <a:buFontTx/>
              <a:buAutoNum type="arabicPeriod"/>
              <a:defRPr/>
            </a:pPr>
            <a:r>
              <a:rPr lang="en-US" sz="2200" b="1" kern="0" dirty="0" err="1">
                <a:solidFill>
                  <a:schemeClr val="tx2"/>
                </a:solidFill>
                <a:latin typeface="Courier New" panose="02070309020205020404" pitchFamily="49" charset="0"/>
                <a:cs typeface="Courier New" panose="02070309020205020404" pitchFamily="49" charset="0"/>
              </a:rPr>
              <a:t>scaled_loss.backward</a:t>
            </a:r>
            <a:r>
              <a:rPr lang="en-US" sz="2200" b="1" kern="0" dirty="0">
                <a:solidFill>
                  <a:schemeClr val="tx2"/>
                </a:solidFill>
                <a:latin typeface="Courier New" panose="02070309020205020404" pitchFamily="49" charset="0"/>
                <a:cs typeface="Courier New" panose="02070309020205020404" pitchFamily="49" charset="0"/>
              </a:rPr>
              <a:t>()</a:t>
            </a:r>
            <a:br>
              <a:rPr lang="en-US" sz="2200" kern="0" dirty="0">
                <a:solidFill>
                  <a:srgbClr val="000000"/>
                </a:solidFill>
              </a:rPr>
            </a:br>
            <a:r>
              <a:rPr lang="en-US" sz="2200" kern="0" dirty="0">
                <a:solidFill>
                  <a:srgbClr val="000000"/>
                </a:solidFill>
              </a:rPr>
              <a:t>By the chain rule, gradients will also be scaled by </a:t>
            </a:r>
            <a:r>
              <a:rPr lang="en-US" sz="2200" b="1" kern="0" dirty="0">
                <a:solidFill>
                  <a:schemeClr val="tx2"/>
                </a:solidFill>
              </a:rPr>
              <a:t>S</a:t>
            </a:r>
            <a:r>
              <a:rPr lang="en-US" sz="2200" kern="0" dirty="0">
                <a:solidFill>
                  <a:schemeClr val="tx2"/>
                </a:solidFill>
              </a:rPr>
              <a:t>.</a:t>
            </a:r>
            <a:br>
              <a:rPr lang="en-US" sz="2200" kern="0" dirty="0">
                <a:solidFill>
                  <a:srgbClr val="000000"/>
                </a:solidFill>
              </a:rPr>
            </a:br>
            <a:r>
              <a:rPr lang="en-US" sz="2200" kern="0" dirty="0">
                <a:solidFill>
                  <a:schemeClr val="tx2"/>
                </a:solidFill>
              </a:rPr>
              <a:t>This preserves small gradient values.</a:t>
            </a:r>
          </a:p>
          <a:p>
            <a:pPr marL="457200" lvl="0" indent="-457200" defTabSz="914400">
              <a:buClr>
                <a:srgbClr val="B3B3B3"/>
              </a:buClr>
              <a:buFontTx/>
              <a:buAutoNum type="arabicPeriod"/>
            </a:pPr>
            <a:r>
              <a:rPr kumimoji="0" lang="en-US" sz="2200" b="0" i="0" u="none" strike="noStrike" kern="0" cap="none" spc="0" normalizeH="0" baseline="0" noProof="0" dirty="0" err="1">
                <a:ln>
                  <a:noFill/>
                </a:ln>
                <a:solidFill>
                  <a:srgbClr val="000000"/>
                </a:solidFill>
                <a:effectLst/>
                <a:uLnTx/>
                <a:uFillTx/>
                <a:latin typeface="Trebuchet MS" pitchFamily="34" charset="0"/>
                <a:ea typeface="+mn-ea"/>
                <a:cs typeface="+mn-cs"/>
              </a:rPr>
              <a:t>Unscale</a:t>
            </a:r>
            <a:r>
              <a:rPr kumimoji="0" lang="en-US" sz="2200" b="0" i="0" u="none" strike="noStrike" kern="0" cap="none" spc="0" normalizeH="0" baseline="0" noProof="0" dirty="0">
                <a:ln>
                  <a:noFill/>
                </a:ln>
                <a:solidFill>
                  <a:srgbClr val="000000"/>
                </a:solidFill>
                <a:effectLst/>
                <a:uLnTx/>
                <a:uFillTx/>
                <a:latin typeface="Trebuchet MS" pitchFamily="34" charset="0"/>
                <a:ea typeface="+mn-ea"/>
                <a:cs typeface="+mn-cs"/>
              </a:rPr>
              <a:t> gradients before </a:t>
            </a:r>
            <a:r>
              <a:rPr kumimoji="0" lang="en-US" sz="2200" b="1" i="0" u="none" strike="noStrike" kern="0" cap="none" spc="0" normalizeH="0" baseline="0" noProof="0" dirty="0" err="1">
                <a:ln>
                  <a:noFill/>
                </a:ln>
                <a:solidFill>
                  <a:srgbClr val="000000"/>
                </a:solidFill>
                <a:effectLst/>
                <a:uLnTx/>
                <a:uFillTx/>
                <a:latin typeface="Courier New" panose="02070309020205020404" pitchFamily="49" charset="0"/>
                <a:cs typeface="Courier New" panose="02070309020205020404" pitchFamily="49" charset="0"/>
              </a:rPr>
              <a:t>optimizer.step</a:t>
            </a:r>
            <a:r>
              <a:rPr kumimoji="0" lang="en-US" sz="2200" b="1" i="0" u="none" strike="noStrike" kern="0" cap="none" spc="0" normalizeH="0" baseline="0" noProof="0" dirty="0">
                <a:ln>
                  <a:noFill/>
                </a:ln>
                <a:solidFill>
                  <a:srgbClr val="000000"/>
                </a:solidFill>
                <a:effectLst/>
                <a:uLnTx/>
                <a:uFillTx/>
                <a:latin typeface="Courier New" panose="02070309020205020404" pitchFamily="49" charset="0"/>
                <a:cs typeface="Courier New" panose="02070309020205020404" pitchFamily="49" charset="0"/>
              </a:rPr>
              <a:t>()</a:t>
            </a:r>
            <a:r>
              <a:rPr lang="en-US" sz="2200" kern="0" dirty="0">
                <a:solidFill>
                  <a:srgbClr val="000000"/>
                </a:solidFill>
              </a:rPr>
              <a:t>.**</a:t>
            </a:r>
            <a:endParaRPr lang="en-US" sz="2200" b="1" kern="0" dirty="0">
              <a:solidFill>
                <a:schemeClr val="tx2"/>
              </a:solidFill>
            </a:endParaRPr>
          </a:p>
          <a:p>
            <a:pPr lvl="0" defTabSz="914400">
              <a:buClr>
                <a:srgbClr val="B3B3B3"/>
              </a:buClr>
            </a:pPr>
            <a:br>
              <a:rPr kumimoji="0" lang="en-US" sz="2200" i="0" u="none" strike="noStrike" kern="0" cap="none" spc="0" normalizeH="0" baseline="0" noProof="0" dirty="0">
                <a:ln>
                  <a:noFill/>
                </a:ln>
                <a:solidFill>
                  <a:srgbClr val="000000"/>
                </a:solidFill>
                <a:effectLst/>
                <a:uLnTx/>
                <a:uFillTx/>
                <a:latin typeface="+mj-lt"/>
                <a:cs typeface="Courier New" panose="02070309020205020404" pitchFamily="49" charset="0"/>
              </a:rPr>
            </a:br>
            <a:r>
              <a:rPr kumimoji="0" lang="en-US" sz="2200" i="0" u="none" strike="noStrike" kern="0" cap="none" spc="0" normalizeH="0" baseline="0" noProof="0" dirty="0">
                <a:ln>
                  <a:noFill/>
                </a:ln>
                <a:solidFill>
                  <a:srgbClr val="000000"/>
                </a:solidFill>
                <a:effectLst/>
                <a:uLnTx/>
                <a:uFillTx/>
                <a:latin typeface="+mj-lt"/>
                <a:cs typeface="Courier New" panose="02070309020205020404" pitchFamily="49" charset="0"/>
              </a:rPr>
              <a:t>** </a:t>
            </a:r>
            <a:r>
              <a:rPr lang="en-US" sz="2200" kern="0" dirty="0" err="1">
                <a:solidFill>
                  <a:srgbClr val="000000"/>
                </a:solidFill>
                <a:latin typeface="+mj-lt"/>
                <a:cs typeface="Courier New" panose="02070309020205020404" pitchFamily="49" charset="0"/>
              </a:rPr>
              <a:t>Unscaling</a:t>
            </a:r>
            <a:r>
              <a:rPr kumimoji="0" lang="en-US" sz="2200" i="0" u="none" strike="noStrike" kern="0" cap="none" spc="0" normalizeH="0" baseline="0" noProof="0" dirty="0">
                <a:ln>
                  <a:noFill/>
                </a:ln>
                <a:solidFill>
                  <a:srgbClr val="000000"/>
                </a:solidFill>
                <a:effectLst/>
                <a:uLnTx/>
                <a:uFillTx/>
                <a:latin typeface="+mj-lt"/>
                <a:cs typeface="Courier New" panose="02070309020205020404" pitchFamily="49" charset="0"/>
              </a:rPr>
              <a:t> ensures loss scaling does not affect the learning rate.    Loss scaling does not require retuning the learning rate.</a:t>
            </a:r>
          </a:p>
        </p:txBody>
      </p:sp>
    </p:spTree>
    <p:extLst>
      <p:ext uri="{BB962C8B-B14F-4D97-AF65-F5344CB8AC3E}">
        <p14:creationId xmlns:p14="http://schemas.microsoft.com/office/powerpoint/2010/main" val="22160108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658368"/>
            <a:ext cx="9976104" cy="731520"/>
          </a:xfrm>
        </p:spPr>
        <p:txBody>
          <a:bodyPr/>
          <a:lstStyle/>
          <a:p>
            <a:r>
              <a:rPr lang="en-US" dirty="0"/>
              <a:t>Mixed precision training principles</a:t>
            </a:r>
          </a:p>
        </p:txBody>
      </p:sp>
      <p:sp>
        <p:nvSpPr>
          <p:cNvPr id="11" name="Content Placeholder 2">
            <a:extLst>
              <a:ext uri="{FF2B5EF4-FFF2-40B4-BE49-F238E27FC236}">
                <a16:creationId xmlns:a16="http://schemas.microsoft.com/office/drawing/2014/main" id="{D4F7C998-0B10-47C2-A499-CDA36BFD4310}"/>
              </a:ext>
            </a:extLst>
          </p:cNvPr>
          <p:cNvSpPr>
            <a:spLocks noGrp="1"/>
          </p:cNvSpPr>
          <p:nvPr>
            <p:ph idx="1"/>
          </p:nvPr>
        </p:nvSpPr>
        <p:spPr>
          <a:xfrm>
            <a:off x="1026564" y="1967604"/>
            <a:ext cx="9608341" cy="2902846"/>
          </a:xfrm>
        </p:spPr>
        <p:txBody>
          <a:bodyPr/>
          <a:lstStyle/>
          <a:p>
            <a:pPr marL="457200" lvl="1" indent="-457200">
              <a:buFont typeface="+mj-lt"/>
              <a:buAutoNum type="arabicPeriod"/>
            </a:pPr>
            <a:r>
              <a:rPr lang="en-US" sz="2200" dirty="0">
                <a:latin typeface="+mn-lt"/>
                <a:cs typeface="Courier New" panose="02070309020205020404" pitchFamily="49" charset="0"/>
              </a:rPr>
              <a:t>Accumulate in FP32.</a:t>
            </a:r>
            <a:br>
              <a:rPr lang="en-US" sz="2200" dirty="0">
                <a:latin typeface="+mn-lt"/>
                <a:cs typeface="Courier New" panose="02070309020205020404" pitchFamily="49" charset="0"/>
              </a:rPr>
            </a:br>
            <a:br>
              <a:rPr lang="en-US" sz="2200" dirty="0">
                <a:latin typeface="+mn-lt"/>
                <a:cs typeface="Courier New" panose="02070309020205020404" pitchFamily="49" charset="0"/>
              </a:rPr>
            </a:br>
            <a:r>
              <a:rPr lang="en-US" sz="2200" dirty="0">
                <a:latin typeface="+mn-lt"/>
                <a:cs typeface="Courier New" panose="02070309020205020404" pitchFamily="49" charset="0"/>
              </a:rPr>
              <a:t>	</a:t>
            </a:r>
            <a:r>
              <a:rPr lang="en-US" sz="2200" dirty="0">
                <a:solidFill>
                  <a:schemeClr val="tx2"/>
                </a:solidFill>
                <a:latin typeface="+mn-lt"/>
                <a:cs typeface="Courier New" panose="02070309020205020404" pitchFamily="49" charset="0"/>
              </a:rPr>
              <a:t>AMP maintains weights in FP32.</a:t>
            </a:r>
            <a:br>
              <a:rPr lang="en-US" sz="2200" dirty="0">
                <a:latin typeface="+mn-lt"/>
                <a:cs typeface="Courier New" panose="02070309020205020404" pitchFamily="49" charset="0"/>
              </a:rPr>
            </a:br>
            <a:r>
              <a:rPr lang="en-US" sz="2200" dirty="0">
                <a:latin typeface="+mn-lt"/>
                <a:cs typeface="Courier New" panose="02070309020205020404" pitchFamily="49" charset="0"/>
              </a:rPr>
              <a:t>	</a:t>
            </a:r>
          </a:p>
          <a:p>
            <a:pPr marL="457200" lvl="1" indent="-457200">
              <a:buFont typeface="+mj-lt"/>
              <a:buAutoNum type="arabicPeriod"/>
            </a:pPr>
            <a:r>
              <a:rPr lang="en-US" sz="2200" dirty="0">
                <a:latin typeface="+mn-lt"/>
                <a:cs typeface="Courier New" panose="02070309020205020404" pitchFamily="49" charset="0"/>
              </a:rPr>
              <a:t>Represent values in the appropriate dynamic range.</a:t>
            </a:r>
            <a:br>
              <a:rPr lang="en-US" sz="2200" dirty="0">
                <a:latin typeface="+mn-lt"/>
                <a:cs typeface="Courier New" panose="02070309020205020404" pitchFamily="49" charset="0"/>
              </a:rPr>
            </a:br>
            <a:br>
              <a:rPr lang="en-US" sz="2200" dirty="0">
                <a:latin typeface="+mn-lt"/>
                <a:cs typeface="Courier New" panose="02070309020205020404" pitchFamily="49" charset="0"/>
              </a:rPr>
            </a:br>
            <a:r>
              <a:rPr lang="en-US" sz="2200" dirty="0">
                <a:latin typeface="+mn-lt"/>
                <a:cs typeface="Courier New" panose="02070309020205020404" pitchFamily="49" charset="0"/>
              </a:rPr>
              <a:t>	</a:t>
            </a:r>
            <a:r>
              <a:rPr lang="en-US" sz="2200" dirty="0">
                <a:solidFill>
                  <a:schemeClr val="tx2"/>
                </a:solidFill>
                <a:latin typeface="+mn-lt"/>
                <a:cs typeface="Courier New" panose="02070309020205020404" pitchFamily="49" charset="0"/>
              </a:rPr>
              <a:t>AMP scales the network’s gradients.</a:t>
            </a:r>
          </a:p>
        </p:txBody>
      </p:sp>
    </p:spTree>
    <p:extLst>
      <p:ext uri="{BB962C8B-B14F-4D97-AF65-F5344CB8AC3E}">
        <p14:creationId xmlns:p14="http://schemas.microsoft.com/office/powerpoint/2010/main" val="33409454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A93D7CE-0AD4-473F-A39A-2CAA75EE7BBE}"/>
              </a:ext>
            </a:extLst>
          </p:cNvPr>
          <p:cNvSpPr/>
          <p:nvPr/>
        </p:nvSpPr>
        <p:spPr>
          <a:xfrm>
            <a:off x="403163" y="4790941"/>
            <a:ext cx="9901951" cy="1196236"/>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lgn="ctr"/>
            <a:endParaRPr lang="en-US" sz="1400" dirty="0">
              <a:solidFill>
                <a:schemeClr val="bg1"/>
              </a:solidFill>
              <a:ea typeface="Times New Roman" panose="02020603050405020304" pitchFamily="18" charset="0"/>
              <a:cs typeface="Courier New"/>
            </a:endParaRPr>
          </a:p>
        </p:txBody>
      </p:sp>
      <p:sp>
        <p:nvSpPr>
          <p:cNvPr id="10" name="Rectangle 9">
            <a:extLst>
              <a:ext uri="{FF2B5EF4-FFF2-40B4-BE49-F238E27FC236}">
                <a16:creationId xmlns:a16="http://schemas.microsoft.com/office/drawing/2014/main" id="{27DA1B22-C586-4BA3-9913-FC7B5FAAB9A3}"/>
              </a:ext>
            </a:extLst>
          </p:cNvPr>
          <p:cNvSpPr/>
          <p:nvPr/>
        </p:nvSpPr>
        <p:spPr>
          <a:xfrm>
            <a:off x="403164" y="3970922"/>
            <a:ext cx="9901951" cy="666328"/>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lgn="ctr"/>
            <a:endParaRPr lang="en-US" sz="1400" dirty="0">
              <a:solidFill>
                <a:schemeClr val="bg1"/>
              </a:solidFill>
              <a:ea typeface="Times New Roman" panose="02020603050405020304" pitchFamily="18" charset="0"/>
              <a:cs typeface="Courier New"/>
            </a:endParaRPr>
          </a:p>
        </p:txBody>
      </p:sp>
      <p:sp>
        <p:nvSpPr>
          <p:cNvPr id="9" name="Rectangle 8">
            <a:extLst>
              <a:ext uri="{FF2B5EF4-FFF2-40B4-BE49-F238E27FC236}">
                <a16:creationId xmlns:a16="http://schemas.microsoft.com/office/drawing/2014/main" id="{405D3472-55E0-4149-8DAE-38613814CD87}"/>
              </a:ext>
            </a:extLst>
          </p:cNvPr>
          <p:cNvSpPr/>
          <p:nvPr/>
        </p:nvSpPr>
        <p:spPr>
          <a:xfrm>
            <a:off x="403165" y="3131505"/>
            <a:ext cx="9901951" cy="666328"/>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lgn="ctr"/>
            <a:endParaRPr lang="en-US" sz="1400" dirty="0">
              <a:solidFill>
                <a:schemeClr val="bg1"/>
              </a:solidFill>
              <a:ea typeface="Times New Roman" panose="02020603050405020304" pitchFamily="18" charset="0"/>
              <a:cs typeface="Courier New"/>
            </a:endParaRPr>
          </a:p>
        </p:txBody>
      </p:sp>
      <p:sp>
        <p:nvSpPr>
          <p:cNvPr id="8" name="Rectangle 7">
            <a:extLst>
              <a:ext uri="{FF2B5EF4-FFF2-40B4-BE49-F238E27FC236}">
                <a16:creationId xmlns:a16="http://schemas.microsoft.com/office/drawing/2014/main" id="{053A8379-11C5-4753-9134-EB3860D17ECA}"/>
              </a:ext>
            </a:extLst>
          </p:cNvPr>
          <p:cNvSpPr/>
          <p:nvPr/>
        </p:nvSpPr>
        <p:spPr>
          <a:xfrm>
            <a:off x="403166" y="2033487"/>
            <a:ext cx="9901951" cy="946780"/>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lgn="ctr"/>
            <a:endParaRPr lang="en-US" sz="1400" dirty="0">
              <a:solidFill>
                <a:schemeClr val="bg1"/>
              </a:solidFill>
              <a:ea typeface="Times New Roman" panose="02020603050405020304" pitchFamily="18" charset="0"/>
              <a:cs typeface="Courier New"/>
            </a:endParaRPr>
          </a:p>
        </p:txBody>
      </p:sp>
      <p:sp>
        <p:nvSpPr>
          <p:cNvPr id="7" name="Rectangle 6">
            <a:extLst>
              <a:ext uri="{FF2B5EF4-FFF2-40B4-BE49-F238E27FC236}">
                <a16:creationId xmlns:a16="http://schemas.microsoft.com/office/drawing/2014/main" id="{E1CACED4-CA56-4A99-AE71-BB516319FCCB}"/>
              </a:ext>
            </a:extLst>
          </p:cNvPr>
          <p:cNvSpPr/>
          <p:nvPr/>
        </p:nvSpPr>
        <p:spPr>
          <a:xfrm>
            <a:off x="403166" y="1215921"/>
            <a:ext cx="9901951" cy="666328"/>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algn="ctr"/>
            <a:endParaRPr lang="en-US" sz="1400" dirty="0">
              <a:solidFill>
                <a:schemeClr val="bg1"/>
              </a:solidFill>
              <a:ea typeface="Times New Roman" panose="02020603050405020304" pitchFamily="18" charset="0"/>
              <a:cs typeface="Courier New"/>
            </a:endParaRPr>
          </a:p>
        </p:txBody>
      </p:sp>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1"/>
            <a:ext cx="9976104" cy="731520"/>
          </a:xfrm>
        </p:spPr>
        <p:txBody>
          <a:bodyPr/>
          <a:lstStyle/>
          <a:p>
            <a:r>
              <a:rPr lang="en-US" dirty="0" err="1"/>
              <a:t>Opt_levels</a:t>
            </a:r>
            <a:r>
              <a:rPr lang="en-US" dirty="0"/>
              <a:t> and properties</a:t>
            </a:r>
          </a:p>
        </p:txBody>
      </p:sp>
      <p:sp>
        <p:nvSpPr>
          <p:cNvPr id="5" name="Content Placeholder 2">
            <a:extLst>
              <a:ext uri="{FF2B5EF4-FFF2-40B4-BE49-F238E27FC236}">
                <a16:creationId xmlns:a16="http://schemas.microsoft.com/office/drawing/2014/main" id="{D15F6C11-534F-4B26-BCDA-B798B2EFD121}"/>
              </a:ext>
            </a:extLst>
          </p:cNvPr>
          <p:cNvSpPr>
            <a:spLocks noGrp="1"/>
          </p:cNvSpPr>
          <p:nvPr>
            <p:ph idx="1"/>
          </p:nvPr>
        </p:nvSpPr>
        <p:spPr>
          <a:xfrm>
            <a:off x="2458974" y="731519"/>
            <a:ext cx="6054852" cy="481331"/>
          </a:xfrm>
        </p:spPr>
        <p:txBody>
          <a:bodyPr/>
          <a:lstStyle/>
          <a:p>
            <a:pPr marL="0" lvl="1" algn="ctr"/>
            <a:r>
              <a:rPr lang="en-US" sz="2200" dirty="0">
                <a:solidFill>
                  <a:schemeClr val="tx2"/>
                </a:solidFill>
              </a:rPr>
              <a:t>Each </a:t>
            </a:r>
            <a:r>
              <a:rPr lang="en-US" sz="2200" dirty="0" err="1">
                <a:solidFill>
                  <a:schemeClr val="tx2"/>
                </a:solidFill>
              </a:rPr>
              <a:t>opt_level</a:t>
            </a:r>
            <a:r>
              <a:rPr lang="en-US" sz="2200" dirty="0">
                <a:solidFill>
                  <a:schemeClr val="tx2"/>
                </a:solidFill>
              </a:rPr>
              <a:t> establishes a set of properties:</a:t>
            </a:r>
          </a:p>
        </p:txBody>
      </p:sp>
      <p:sp>
        <p:nvSpPr>
          <p:cNvPr id="6" name="Rectangle 5">
            <a:extLst>
              <a:ext uri="{FF2B5EF4-FFF2-40B4-BE49-F238E27FC236}">
                <a16:creationId xmlns:a16="http://schemas.microsoft.com/office/drawing/2014/main" id="{B7A5DF02-1420-43CD-B921-C0285F3158E0}"/>
              </a:ext>
            </a:extLst>
          </p:cNvPr>
          <p:cNvSpPr/>
          <p:nvPr/>
        </p:nvSpPr>
        <p:spPr>
          <a:xfrm>
            <a:off x="498348" y="1215921"/>
            <a:ext cx="10307777" cy="4524315"/>
          </a:xfrm>
          <a:prstGeom prst="rect">
            <a:avLst/>
          </a:prstGeom>
        </p:spPr>
        <p:txBody>
          <a:bodyPr wrap="square" anchor="t">
            <a:spAutoFit/>
          </a:bodyPr>
          <a:lstStyle/>
          <a:p>
            <a:pPr marL="0" marR="0"/>
            <a:r>
              <a:rPr lang="en-US" b="1" dirty="0" err="1">
                <a:solidFill>
                  <a:schemeClr val="tx2"/>
                </a:solidFill>
                <a:latin typeface="Courier New"/>
                <a:ea typeface="Times New Roman" panose="02020603050405020304" pitchFamily="18" charset="0"/>
                <a:cs typeface="Courier New"/>
              </a:rPr>
              <a:t>cast_model_type</a:t>
            </a:r>
            <a:r>
              <a:rPr lang="en-US" b="1" dirty="0">
                <a:solidFill>
                  <a:schemeClr val="tx2"/>
                </a:solidFill>
                <a:latin typeface="Courier New"/>
                <a:ea typeface="Times New Roman" panose="02020603050405020304" pitchFamily="18" charset="0"/>
                <a:cs typeface="Courier New"/>
              </a:rPr>
              <a:t> (</a:t>
            </a:r>
            <a:r>
              <a:rPr lang="en-US" b="1" dirty="0" err="1">
                <a:solidFill>
                  <a:schemeClr val="tx2"/>
                </a:solidFill>
                <a:latin typeface="Courier New"/>
                <a:ea typeface="Times New Roman" panose="02020603050405020304" pitchFamily="18" charset="0"/>
                <a:cs typeface="Courier New"/>
              </a:rPr>
              <a:t>torch.dtype</a:t>
            </a:r>
            <a:r>
              <a:rPr lang="en-US" b="1" dirty="0">
                <a:solidFill>
                  <a:schemeClr val="tx2"/>
                </a:solidFill>
                <a:latin typeface="Courier New"/>
                <a:ea typeface="Times New Roman" panose="02020603050405020304" pitchFamily="18" charset="0"/>
                <a:cs typeface="Courier New"/>
              </a:rPr>
              <a:t>)</a:t>
            </a:r>
          </a:p>
          <a:p>
            <a:pPr marL="0" marR="0"/>
            <a:r>
              <a:rPr lang="en-US" dirty="0">
                <a:solidFill>
                  <a:schemeClr val="bg1"/>
                </a:solidFill>
                <a:latin typeface="+mn-lt"/>
                <a:ea typeface="Times New Roman" panose="02020603050405020304" pitchFamily="18" charset="0"/>
                <a:cs typeface="Courier New"/>
              </a:rPr>
              <a:t>Cast your model’s parameters and buffers to the desired type.</a:t>
            </a:r>
          </a:p>
          <a:p>
            <a:pPr marL="0" marR="0"/>
            <a:endParaRPr lang="en-US" b="1" dirty="0">
              <a:solidFill>
                <a:schemeClr val="bg1"/>
              </a:solidFill>
              <a:latin typeface="Courier New"/>
              <a:ea typeface="Times New Roman" panose="02020603050405020304" pitchFamily="18" charset="0"/>
              <a:cs typeface="Courier New"/>
            </a:endParaRPr>
          </a:p>
          <a:p>
            <a:pPr marL="0" marR="0"/>
            <a:r>
              <a:rPr lang="en-US" b="1" dirty="0" err="1">
                <a:solidFill>
                  <a:schemeClr val="tx2"/>
                </a:solidFill>
                <a:latin typeface="Courier New"/>
                <a:ea typeface="Times New Roman" panose="02020603050405020304" pitchFamily="18" charset="0"/>
                <a:cs typeface="Courier New"/>
              </a:rPr>
              <a:t>patch_torch_functions</a:t>
            </a:r>
            <a:r>
              <a:rPr lang="en-US" b="1" dirty="0">
                <a:solidFill>
                  <a:schemeClr val="tx2"/>
                </a:solidFill>
                <a:latin typeface="Courier New"/>
                <a:ea typeface="Times New Roman" panose="02020603050405020304" pitchFamily="18" charset="0"/>
                <a:cs typeface="Courier New"/>
              </a:rPr>
              <a:t> (True or False)</a:t>
            </a:r>
          </a:p>
          <a:p>
            <a:pPr marL="0" marR="0"/>
            <a:r>
              <a:rPr lang="en-US" dirty="0">
                <a:solidFill>
                  <a:schemeClr val="bg1"/>
                </a:solidFill>
                <a:latin typeface="+mn-lt"/>
                <a:ea typeface="Times New Roman" panose="02020603050405020304" pitchFamily="18" charset="0"/>
                <a:cs typeface="Courier New"/>
              </a:rPr>
              <a:t>Patch all Torch functions to perform Tensor Core-friendly ops in FP16,</a:t>
            </a:r>
            <a:br>
              <a:rPr lang="en-US" dirty="0">
                <a:solidFill>
                  <a:schemeClr val="bg1"/>
                </a:solidFill>
                <a:latin typeface="+mn-lt"/>
                <a:ea typeface="Times New Roman" panose="02020603050405020304" pitchFamily="18" charset="0"/>
                <a:cs typeface="Courier New"/>
              </a:rPr>
            </a:br>
            <a:r>
              <a:rPr lang="en-US" dirty="0">
                <a:solidFill>
                  <a:schemeClr val="bg1"/>
                </a:solidFill>
                <a:latin typeface="+mn-lt"/>
                <a:ea typeface="Times New Roman" panose="02020603050405020304" pitchFamily="18" charset="0"/>
                <a:cs typeface="Courier New"/>
              </a:rPr>
              <a:t>and any ops that benefit from FP32 precision in FP32.</a:t>
            </a:r>
          </a:p>
          <a:p>
            <a:pPr marL="0" marR="0"/>
            <a:endParaRPr lang="en-US" b="1" dirty="0">
              <a:solidFill>
                <a:schemeClr val="bg1"/>
              </a:solidFill>
              <a:latin typeface="Courier New"/>
              <a:ea typeface="Times New Roman" panose="02020603050405020304" pitchFamily="18" charset="0"/>
              <a:cs typeface="Courier New"/>
            </a:endParaRPr>
          </a:p>
          <a:p>
            <a:pPr marL="0" marR="0"/>
            <a:r>
              <a:rPr lang="en-US" b="1" dirty="0">
                <a:solidFill>
                  <a:schemeClr val="tx2"/>
                </a:solidFill>
                <a:latin typeface="Courier New"/>
                <a:ea typeface="Times New Roman" panose="02020603050405020304" pitchFamily="18" charset="0"/>
                <a:cs typeface="Courier New"/>
              </a:rPr>
              <a:t>keep_batchnorm_fp32 (True or False)</a:t>
            </a:r>
          </a:p>
          <a:p>
            <a:pPr marL="0" marR="0"/>
            <a:r>
              <a:rPr lang="en-US" dirty="0">
                <a:solidFill>
                  <a:schemeClr val="bg1"/>
                </a:solidFill>
                <a:latin typeface="+mj-lt"/>
                <a:ea typeface="Times New Roman" panose="02020603050405020304" pitchFamily="18" charset="0"/>
                <a:cs typeface="Courier New"/>
              </a:rPr>
              <a:t>Maintain </a:t>
            </a:r>
            <a:r>
              <a:rPr lang="en-US" dirty="0" err="1">
                <a:solidFill>
                  <a:schemeClr val="bg1"/>
                </a:solidFill>
                <a:latin typeface="+mj-lt"/>
                <a:ea typeface="Times New Roman" panose="02020603050405020304" pitchFamily="18" charset="0"/>
                <a:cs typeface="Courier New"/>
              </a:rPr>
              <a:t>batchnorms</a:t>
            </a:r>
            <a:r>
              <a:rPr lang="en-US" dirty="0">
                <a:solidFill>
                  <a:schemeClr val="bg1"/>
                </a:solidFill>
                <a:latin typeface="+mj-lt"/>
                <a:ea typeface="Times New Roman" panose="02020603050405020304" pitchFamily="18" charset="0"/>
                <a:cs typeface="Courier New"/>
              </a:rPr>
              <a:t> in the desired type (typically </a:t>
            </a:r>
            <a:r>
              <a:rPr lang="en-US"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torch.float32</a:t>
            </a:r>
            <a:r>
              <a:rPr lang="en-US" dirty="0">
                <a:solidFill>
                  <a:schemeClr val="bg1"/>
                </a:solidFill>
                <a:latin typeface="+mj-lt"/>
                <a:ea typeface="Times New Roman" panose="02020603050405020304" pitchFamily="18" charset="0"/>
                <a:cs typeface="Courier New"/>
              </a:rPr>
              <a:t>).</a:t>
            </a:r>
          </a:p>
          <a:p>
            <a:pPr marL="0" marR="0"/>
            <a:endParaRPr lang="en-US" b="1" dirty="0">
              <a:solidFill>
                <a:schemeClr val="bg1"/>
              </a:solidFill>
              <a:latin typeface="Courier New"/>
              <a:ea typeface="Times New Roman" panose="02020603050405020304" pitchFamily="18" charset="0"/>
              <a:cs typeface="Courier New"/>
            </a:endParaRPr>
          </a:p>
          <a:p>
            <a:pPr marL="0" marR="0"/>
            <a:r>
              <a:rPr lang="en-US" b="1" dirty="0" err="1">
                <a:solidFill>
                  <a:schemeClr val="tx2"/>
                </a:solidFill>
                <a:latin typeface="Courier New"/>
                <a:ea typeface="Times New Roman" panose="02020603050405020304" pitchFamily="18" charset="0"/>
                <a:cs typeface="Courier New"/>
              </a:rPr>
              <a:t>master_weights</a:t>
            </a:r>
            <a:r>
              <a:rPr lang="en-US" b="1" dirty="0">
                <a:solidFill>
                  <a:schemeClr val="tx2"/>
                </a:solidFill>
                <a:latin typeface="Courier New"/>
                <a:ea typeface="Times New Roman" panose="02020603050405020304" pitchFamily="18" charset="0"/>
                <a:cs typeface="Courier New"/>
              </a:rPr>
              <a:t> (True or False)</a:t>
            </a:r>
          </a:p>
          <a:p>
            <a:pPr marL="0" marR="0"/>
            <a:r>
              <a:rPr lang="en-US" dirty="0">
                <a:solidFill>
                  <a:schemeClr val="bg1"/>
                </a:solidFill>
                <a:latin typeface="+mn-lt"/>
                <a:ea typeface="Times New Roman" panose="02020603050405020304" pitchFamily="18" charset="0"/>
                <a:cs typeface="Courier New"/>
              </a:rPr>
              <a:t>Maintain FP32 master weights for any FP16 model weights (applies to </a:t>
            </a:r>
            <a:r>
              <a:rPr lang="en-US" b="1" dirty="0" err="1">
                <a:solidFill>
                  <a:schemeClr val="bg1"/>
                </a:solidFill>
                <a:latin typeface="Courier New" panose="02070309020205020404" pitchFamily="49" charset="0"/>
                <a:ea typeface="Times New Roman" panose="02020603050405020304" pitchFamily="18" charset="0"/>
                <a:cs typeface="Courier New" panose="02070309020205020404" pitchFamily="49" charset="0"/>
              </a:rPr>
              <a:t>opt_level</a:t>
            </a:r>
            <a:r>
              <a:rPr lang="en-US"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=“O2”</a:t>
            </a:r>
            <a:r>
              <a:rPr lang="en-US" dirty="0">
                <a:solidFill>
                  <a:schemeClr val="bg1"/>
                </a:solidFill>
                <a:latin typeface="+mn-lt"/>
                <a:ea typeface="Times New Roman" panose="02020603050405020304" pitchFamily="18" charset="0"/>
                <a:cs typeface="Courier New"/>
              </a:rPr>
              <a:t>).</a:t>
            </a:r>
          </a:p>
          <a:p>
            <a:pPr marL="0" marR="0"/>
            <a:endParaRPr lang="en-US" b="1" dirty="0">
              <a:solidFill>
                <a:schemeClr val="bg1"/>
              </a:solidFill>
              <a:latin typeface="Courier New"/>
              <a:ea typeface="Times New Roman" panose="02020603050405020304" pitchFamily="18" charset="0"/>
              <a:cs typeface="Courier New"/>
            </a:endParaRPr>
          </a:p>
          <a:p>
            <a:pPr marL="0" marR="0"/>
            <a:r>
              <a:rPr lang="en-US" b="1" dirty="0" err="1">
                <a:solidFill>
                  <a:schemeClr val="tx2"/>
                </a:solidFill>
                <a:latin typeface="Courier New"/>
                <a:ea typeface="Times New Roman" panose="02020603050405020304" pitchFamily="18" charset="0"/>
                <a:cs typeface="Courier New"/>
              </a:rPr>
              <a:t>loss_scale</a:t>
            </a:r>
            <a:r>
              <a:rPr lang="en-US" b="1" dirty="0">
                <a:solidFill>
                  <a:schemeClr val="tx2"/>
                </a:solidFill>
                <a:latin typeface="Courier New"/>
                <a:ea typeface="Times New Roman" panose="02020603050405020304" pitchFamily="18" charset="0"/>
                <a:cs typeface="Courier New"/>
              </a:rPr>
              <a:t> (float, or “dynamic”)</a:t>
            </a:r>
            <a:br>
              <a:rPr lang="en-US" b="1" dirty="0">
                <a:solidFill>
                  <a:schemeClr val="bg1"/>
                </a:solidFill>
                <a:latin typeface="Courier New"/>
                <a:ea typeface="Times New Roman" panose="02020603050405020304" pitchFamily="18" charset="0"/>
                <a:cs typeface="Courier New"/>
              </a:rPr>
            </a:br>
            <a:r>
              <a:rPr lang="en-US" dirty="0">
                <a:solidFill>
                  <a:schemeClr val="bg1"/>
                </a:solidFill>
                <a:latin typeface="+mn-lt"/>
                <a:ea typeface="Times New Roman" panose="02020603050405020304" pitchFamily="18" charset="0"/>
                <a:cs typeface="Courier New"/>
              </a:rPr>
              <a:t>If </a:t>
            </a:r>
            <a:r>
              <a:rPr lang="en-US" b="1" dirty="0" err="1">
                <a:solidFill>
                  <a:schemeClr val="bg1"/>
                </a:solidFill>
                <a:latin typeface="Courier New" panose="02070309020205020404" pitchFamily="49" charset="0"/>
                <a:ea typeface="Times New Roman" panose="02020603050405020304" pitchFamily="18" charset="0"/>
                <a:cs typeface="Courier New" panose="02070309020205020404" pitchFamily="49" charset="0"/>
              </a:rPr>
              <a:t>loss_scale</a:t>
            </a:r>
            <a:r>
              <a:rPr lang="en-US" b="1" dirty="0">
                <a:solidFill>
                  <a:schemeClr val="bg1"/>
                </a:solidFill>
                <a:latin typeface="+mn-lt"/>
                <a:ea typeface="Times New Roman" panose="02020603050405020304" pitchFamily="18" charset="0"/>
                <a:cs typeface="Courier New" panose="02070309020205020404" pitchFamily="49" charset="0"/>
              </a:rPr>
              <a:t> </a:t>
            </a:r>
            <a:r>
              <a:rPr lang="en-US" dirty="0">
                <a:solidFill>
                  <a:schemeClr val="bg1"/>
                </a:solidFill>
                <a:latin typeface="+mn-lt"/>
                <a:ea typeface="Times New Roman" panose="02020603050405020304" pitchFamily="18" charset="0"/>
                <a:cs typeface="Courier New"/>
              </a:rPr>
              <a:t>is a float value, use this value as the static (fixed) loss scale.  Otherwise,</a:t>
            </a:r>
          </a:p>
          <a:p>
            <a:pPr marL="0" marR="0"/>
            <a:r>
              <a:rPr lang="en-US" dirty="0">
                <a:solidFill>
                  <a:schemeClr val="bg1"/>
                </a:solidFill>
                <a:latin typeface="+mn-lt"/>
                <a:ea typeface="Times New Roman" panose="02020603050405020304" pitchFamily="18" charset="0"/>
                <a:cs typeface="Courier New"/>
              </a:rPr>
              <a:t>automatically adjust the loss scale as needed.</a:t>
            </a:r>
            <a:endParaRPr lang="en-US" dirty="0">
              <a:solidFill>
                <a:schemeClr val="tx2"/>
              </a:solidFill>
              <a:latin typeface="Courier New"/>
              <a:ea typeface="Times New Roman" panose="02020603050405020304" pitchFamily="18" charset="0"/>
              <a:cs typeface="Courier New"/>
            </a:endParaRPr>
          </a:p>
        </p:txBody>
      </p:sp>
    </p:spTree>
    <p:extLst>
      <p:ext uri="{BB962C8B-B14F-4D97-AF65-F5344CB8AC3E}">
        <p14:creationId xmlns:p14="http://schemas.microsoft.com/office/powerpoint/2010/main" val="24734778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E60F0D3-6843-4548-A864-BAC0B80E8AD3}"/>
              </a:ext>
            </a:extLst>
          </p:cNvPr>
          <p:cNvSpPr/>
          <p:nvPr/>
        </p:nvSpPr>
        <p:spPr>
          <a:xfrm>
            <a:off x="599768" y="1643475"/>
            <a:ext cx="4798142" cy="4204234"/>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err="1"/>
              <a:t>Opt_levels</a:t>
            </a:r>
            <a:r>
              <a:rPr lang="en-US" dirty="0"/>
              <a:t> and properties</a:t>
            </a:r>
          </a:p>
        </p:txBody>
      </p:sp>
      <p:sp>
        <p:nvSpPr>
          <p:cNvPr id="5" name="Rectangle 4">
            <a:extLst>
              <a:ext uri="{FF2B5EF4-FFF2-40B4-BE49-F238E27FC236}">
                <a16:creationId xmlns:a16="http://schemas.microsoft.com/office/drawing/2014/main" id="{1CDCE49E-13DA-4A28-9893-91A197A9D3E2}"/>
              </a:ext>
            </a:extLst>
          </p:cNvPr>
          <p:cNvSpPr/>
          <p:nvPr/>
        </p:nvSpPr>
        <p:spPr>
          <a:xfrm>
            <a:off x="5585702" y="1643474"/>
            <a:ext cx="4787330" cy="4204233"/>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BE1E11E-9185-4769-8300-FC341E53C39E}"/>
              </a:ext>
            </a:extLst>
          </p:cNvPr>
          <p:cNvSpPr/>
          <p:nvPr/>
        </p:nvSpPr>
        <p:spPr>
          <a:xfrm>
            <a:off x="797137" y="2208550"/>
            <a:ext cx="4236097" cy="3323987"/>
          </a:xfrm>
          <a:prstGeom prst="rect">
            <a:avLst/>
          </a:prstGeom>
        </p:spPr>
        <p:txBody>
          <a:bodyPr wrap="square" anchor="t">
            <a:spAutoFit/>
          </a:bodyPr>
          <a:lstStyle/>
          <a:p>
            <a:r>
              <a:rPr lang="en-US" sz="1400" b="1" dirty="0">
                <a:solidFill>
                  <a:schemeClr val="bg1"/>
                </a:solidFill>
                <a:latin typeface="+mn-lt"/>
              </a:rPr>
              <a:t>FP32 training.</a:t>
            </a:r>
            <a:endParaRPr lang="en-US" sz="1400" b="1" dirty="0">
              <a:solidFill>
                <a:schemeClr val="bg1"/>
              </a:solidFill>
              <a:latin typeface="+mn-lt"/>
              <a:cs typeface="Courier New" panose="02070309020205020404" pitchFamily="49" charset="0"/>
            </a:endParaRPr>
          </a:p>
          <a:p>
            <a:r>
              <a:rPr lang="en-US" sz="1400" dirty="0">
                <a:solidFill>
                  <a:schemeClr val="bg1"/>
                </a:solidFill>
                <a:latin typeface="+mn-lt"/>
                <a:cs typeface="Courier New" panose="02070309020205020404" pitchFamily="49" charset="0"/>
              </a:rPr>
              <a:t>Your incoming model should be FP32 already, so this is likely a no-op.  </a:t>
            </a:r>
            <a:r>
              <a:rPr lang="en-US" sz="1400" b="1" dirty="0">
                <a:solidFill>
                  <a:schemeClr val="tx2"/>
                </a:solidFill>
                <a:latin typeface="+mn-lt"/>
                <a:cs typeface="Courier New" panose="02070309020205020404" pitchFamily="49" charset="0"/>
              </a:rPr>
              <a:t>O0</a:t>
            </a:r>
            <a:r>
              <a:rPr lang="en-US" sz="1400" dirty="0">
                <a:solidFill>
                  <a:schemeClr val="bg1"/>
                </a:solidFill>
                <a:latin typeface="+mn-lt"/>
                <a:cs typeface="Courier New" panose="02070309020205020404" pitchFamily="49" charset="0"/>
              </a:rPr>
              <a:t> can be useful to establish an accuracy baseline.</a:t>
            </a:r>
          </a:p>
          <a:p>
            <a:endParaRPr lang="en-US" sz="1400" dirty="0">
              <a:solidFill>
                <a:schemeClr val="bg1"/>
              </a:solidFill>
              <a:latin typeface="+mn-lt"/>
              <a:cs typeface="Courier New" panose="02070309020205020404" pitchFamily="49" charset="0"/>
            </a:endParaRPr>
          </a:p>
          <a:p>
            <a:endParaRPr lang="en-US" sz="1400" dirty="0">
              <a:solidFill>
                <a:schemeClr val="bg1"/>
              </a:solidFill>
              <a:latin typeface="+mn-lt"/>
              <a:cs typeface="Courier New" panose="02070309020205020404" pitchFamily="49" charset="0"/>
            </a:endParaRPr>
          </a:p>
          <a:p>
            <a:endParaRPr lang="en-US" sz="1400" dirty="0">
              <a:solidFill>
                <a:schemeClr val="bg1"/>
              </a:solidFill>
              <a:latin typeface="Courier New" panose="02070309020205020404" pitchFamily="49" charset="0"/>
              <a:cs typeface="Courier New" panose="02070309020205020404" pitchFamily="49" charset="0"/>
            </a:endParaRPr>
          </a:p>
          <a:p>
            <a:r>
              <a:rPr lang="en-US" sz="1400" b="1" dirty="0" err="1">
                <a:solidFill>
                  <a:schemeClr val="tx2"/>
                </a:solidFill>
                <a:latin typeface="Courier New" panose="02070309020205020404" pitchFamily="49" charset="0"/>
                <a:ea typeface="Times New Roman" panose="02020603050405020304" pitchFamily="18" charset="0"/>
                <a:cs typeface="Courier New" panose="02070309020205020404" pitchFamily="49" charset="0"/>
              </a:rPr>
              <a:t>cast_model_type</a:t>
            </a:r>
            <a:r>
              <a:rPr lang="en-US" sz="1400" b="1" dirty="0">
                <a:solidFill>
                  <a:schemeClr val="tx2"/>
                </a:solidFill>
                <a:latin typeface="Courier New" panose="02070309020205020404" pitchFamily="49" charset="0"/>
                <a:ea typeface="Times New Roman" panose="02020603050405020304" pitchFamily="18" charset="0"/>
                <a:cs typeface="Courier New" panose="02070309020205020404" pitchFamily="49" charset="0"/>
              </a:rPr>
              <a:t>=torch.float32</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bg1"/>
                </a:solidFill>
                <a:latin typeface="Courier New" panose="02070309020205020404" pitchFamily="49" charset="0"/>
                <a:ea typeface="Times New Roman" panose="02020603050405020304" pitchFamily="18" charset="0"/>
                <a:cs typeface="Courier New" panose="02070309020205020404" pitchFamily="49" charset="0"/>
              </a:rPr>
              <a:t>patch_torch_functions</a:t>
            </a: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=False</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keep_batchnorm_fp32=None**</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bg1"/>
                </a:solidFill>
                <a:latin typeface="Courier New" panose="02070309020205020404" pitchFamily="49" charset="0"/>
                <a:ea typeface="Times New Roman" panose="02020603050405020304" pitchFamily="18" charset="0"/>
                <a:cs typeface="Courier New" panose="02070309020205020404" pitchFamily="49" charset="0"/>
              </a:rPr>
              <a:t>master_weights</a:t>
            </a: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=False</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bg1"/>
                </a:solidFill>
                <a:latin typeface="Courier New" panose="02070309020205020404" pitchFamily="49" charset="0"/>
                <a:ea typeface="Times New Roman" panose="02020603050405020304" pitchFamily="18" charset="0"/>
                <a:cs typeface="Courier New" panose="02070309020205020404" pitchFamily="49" charset="0"/>
              </a:rPr>
              <a:t>loss_scale</a:t>
            </a: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=1.0</a:t>
            </a:r>
            <a:endParaRPr lang="en-US" sz="1400" dirty="0">
              <a:solidFill>
                <a:schemeClr val="bg1"/>
              </a:solidFill>
              <a:latin typeface="Courier New" panose="02070309020205020404" pitchFamily="49" charset="0"/>
              <a:cs typeface="Courier New" panose="02070309020205020404" pitchFamily="49" charset="0"/>
            </a:endParaRPr>
          </a:p>
          <a:p>
            <a:endParaRPr lang="en-US" sz="1400" dirty="0">
              <a:solidFill>
                <a:schemeClr val="bg1"/>
              </a:solidFill>
              <a:latin typeface="Trebuchet MS" panose="020B0603020202020204" pitchFamily="34" charset="0"/>
            </a:endParaRPr>
          </a:p>
          <a:p>
            <a:br>
              <a:rPr lang="en-US" sz="1400" dirty="0">
                <a:solidFill>
                  <a:schemeClr val="bg1"/>
                </a:solidFill>
                <a:latin typeface="Trebuchet MS" panose="020B0603020202020204" pitchFamily="34" charset="0"/>
              </a:rPr>
            </a:br>
            <a:r>
              <a:rPr lang="en-US" sz="1400" dirty="0">
                <a:solidFill>
                  <a:schemeClr val="bg1"/>
                </a:solidFill>
                <a:latin typeface="Trebuchet MS" panose="020B0603020202020204" pitchFamily="34" charset="0"/>
              </a:rPr>
              <a:t>** None indicates “not applicable.”</a:t>
            </a:r>
          </a:p>
        </p:txBody>
      </p:sp>
      <p:sp>
        <p:nvSpPr>
          <p:cNvPr id="19" name="Rectangle 18">
            <a:extLst>
              <a:ext uri="{FF2B5EF4-FFF2-40B4-BE49-F238E27FC236}">
                <a16:creationId xmlns:a16="http://schemas.microsoft.com/office/drawing/2014/main" id="{7571821F-9755-4724-BF6C-30CE84EA0554}"/>
              </a:ext>
            </a:extLst>
          </p:cNvPr>
          <p:cNvSpPr/>
          <p:nvPr/>
        </p:nvSpPr>
        <p:spPr>
          <a:xfrm>
            <a:off x="797137" y="1834217"/>
            <a:ext cx="4236097" cy="369332"/>
          </a:xfrm>
          <a:prstGeom prst="rect">
            <a:avLst/>
          </a:prstGeom>
        </p:spPr>
        <p:txBody>
          <a:bodyPr wrap="square" anchor="b">
            <a:spAutoFit/>
          </a:bodyPr>
          <a:lstStyle/>
          <a:p>
            <a:pPr>
              <a:lnSpc>
                <a:spcPct val="90000"/>
              </a:lnSpc>
            </a:pPr>
            <a:r>
              <a:rPr lang="en-US" sz="2000" b="1" cap="all" dirty="0">
                <a:solidFill>
                  <a:schemeClr val="tx2"/>
                </a:solidFill>
                <a:latin typeface="Trebuchet MS" panose="020B0603020202020204" pitchFamily="34" charset="0"/>
              </a:rPr>
              <a:t>o0</a:t>
            </a:r>
          </a:p>
        </p:txBody>
      </p:sp>
      <p:sp>
        <p:nvSpPr>
          <p:cNvPr id="20" name="Rectangle 19">
            <a:extLst>
              <a:ext uri="{FF2B5EF4-FFF2-40B4-BE49-F238E27FC236}">
                <a16:creationId xmlns:a16="http://schemas.microsoft.com/office/drawing/2014/main" id="{B89CABEC-1BD7-4B15-B443-99A88374193E}"/>
              </a:ext>
            </a:extLst>
          </p:cNvPr>
          <p:cNvSpPr/>
          <p:nvPr/>
        </p:nvSpPr>
        <p:spPr>
          <a:xfrm>
            <a:off x="5772261" y="2208550"/>
            <a:ext cx="4236097" cy="3754874"/>
          </a:xfrm>
          <a:prstGeom prst="rect">
            <a:avLst/>
          </a:prstGeom>
        </p:spPr>
        <p:txBody>
          <a:bodyPr wrap="square" anchor="t">
            <a:spAutoFit/>
          </a:bodyPr>
          <a:lstStyle/>
          <a:p>
            <a:r>
              <a:rPr lang="en-US" sz="1400" b="1" dirty="0">
                <a:solidFill>
                  <a:schemeClr val="bg1"/>
                </a:solidFill>
                <a:latin typeface="+mn-lt"/>
                <a:cs typeface="Courier New" panose="02070309020205020404" pitchFamily="49" charset="0"/>
              </a:rPr>
              <a:t>Mixed Precision. </a:t>
            </a:r>
          </a:p>
          <a:p>
            <a:r>
              <a:rPr lang="en-US" sz="1400" dirty="0">
                <a:solidFill>
                  <a:schemeClr val="bg1"/>
                </a:solidFill>
                <a:latin typeface="+mn-lt"/>
                <a:cs typeface="Courier New" panose="02070309020205020404" pitchFamily="49" charset="0"/>
              </a:rPr>
              <a:t>Patches Torch functions to internally carry out Tensor Core-friendly ops in FP16, and ops that benefit from additional precision in FP32.  Also uses dynamic loss scaling. </a:t>
            </a:r>
            <a:r>
              <a:rPr lang="en-US" sz="1400" b="1" dirty="0">
                <a:solidFill>
                  <a:schemeClr val="bg1"/>
                </a:solidFill>
                <a:latin typeface="+mn-lt"/>
                <a:cs typeface="Courier New" panose="02070309020205020404" pitchFamily="49" charset="0"/>
              </a:rPr>
              <a:t>Because casts occur in functions, model weights remain FP32.</a:t>
            </a:r>
            <a:endParaRPr lang="en-US" sz="1400" dirty="0">
              <a:solidFill>
                <a:schemeClr val="bg1"/>
              </a:solidFill>
              <a:latin typeface="+mn-lt"/>
              <a:cs typeface="Courier New" panose="02070309020205020404" pitchFamily="49" charset="0"/>
            </a:endParaRPr>
          </a:p>
          <a:p>
            <a:endParaRPr lang="en-US" sz="1400" dirty="0">
              <a:solidFill>
                <a:schemeClr val="bg1"/>
              </a:solidFill>
              <a:latin typeface="+mn-lt"/>
              <a:cs typeface="Courier New" panose="02070309020205020404" pitchFamily="49" charset="0"/>
            </a:endParaRPr>
          </a:p>
          <a:p>
            <a:r>
              <a:rPr lang="en-US" sz="1400" b="1" dirty="0" err="1">
                <a:solidFill>
                  <a:schemeClr val="bg1"/>
                </a:solidFill>
                <a:latin typeface="Courier New" panose="02070309020205020404" pitchFamily="49" charset="0"/>
                <a:ea typeface="Times New Roman" panose="02020603050405020304" pitchFamily="18" charset="0"/>
                <a:cs typeface="Courier New" panose="02070309020205020404" pitchFamily="49" charset="0"/>
              </a:rPr>
              <a:t>cast_model_type</a:t>
            </a: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=None</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tx2"/>
                </a:solidFill>
                <a:latin typeface="Courier New" panose="02070309020205020404" pitchFamily="49" charset="0"/>
                <a:ea typeface="Times New Roman" panose="02020603050405020304" pitchFamily="18" charset="0"/>
                <a:cs typeface="Courier New" panose="02070309020205020404" pitchFamily="49" charset="0"/>
              </a:rPr>
              <a:t>patch_torch_functions</a:t>
            </a:r>
            <a:r>
              <a:rPr lang="en-US" sz="1400" b="1" dirty="0">
                <a:solidFill>
                  <a:schemeClr val="tx2"/>
                </a:solidFill>
                <a:latin typeface="Courier New" panose="02070309020205020404" pitchFamily="49" charset="0"/>
                <a:ea typeface="Times New Roman" panose="02020603050405020304" pitchFamily="18" charset="0"/>
                <a:cs typeface="Courier New" panose="02070309020205020404" pitchFamily="49" charset="0"/>
              </a:rPr>
              <a:t>=True</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keep_batchnorm_fp32=None</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bg1"/>
                </a:solidFill>
                <a:latin typeface="Courier New" panose="02070309020205020404" pitchFamily="49" charset="0"/>
                <a:ea typeface="Times New Roman" panose="02020603050405020304" pitchFamily="18" charset="0"/>
                <a:cs typeface="Courier New" panose="02070309020205020404" pitchFamily="49" charset="0"/>
              </a:rPr>
              <a:t>master_weights</a:t>
            </a: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=None**</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tx2"/>
                </a:solidFill>
                <a:latin typeface="Courier New" panose="02070309020205020404" pitchFamily="49" charset="0"/>
                <a:ea typeface="Times New Roman" panose="02020603050405020304" pitchFamily="18" charset="0"/>
                <a:cs typeface="Courier New" panose="02070309020205020404" pitchFamily="49" charset="0"/>
              </a:rPr>
              <a:t>loss_scale</a:t>
            </a:r>
            <a:r>
              <a:rPr lang="en-US" sz="1400" b="1" dirty="0">
                <a:solidFill>
                  <a:schemeClr val="tx2"/>
                </a:solidFill>
                <a:latin typeface="Courier New" panose="02070309020205020404" pitchFamily="49" charset="0"/>
                <a:ea typeface="Times New Roman" panose="02020603050405020304" pitchFamily="18" charset="0"/>
                <a:cs typeface="Courier New" panose="02070309020205020404" pitchFamily="49" charset="0"/>
              </a:rPr>
              <a:t>=“dynamic”</a:t>
            </a:r>
          </a:p>
          <a:p>
            <a:endParaRPr lang="en-US" sz="1400" b="1" dirty="0">
              <a:solidFill>
                <a:schemeClr val="tx2"/>
              </a:solidFill>
              <a:latin typeface="Courier New" panose="02070309020205020404" pitchFamily="49" charset="0"/>
              <a:cs typeface="Courier New" panose="02070309020205020404" pitchFamily="49" charset="0"/>
            </a:endParaRPr>
          </a:p>
          <a:p>
            <a:br>
              <a:rPr lang="en-US" sz="1400" b="1" dirty="0">
                <a:solidFill>
                  <a:schemeClr val="tx2"/>
                </a:solidFill>
                <a:latin typeface="Courier New" panose="02070309020205020404" pitchFamily="49" charset="0"/>
                <a:cs typeface="Courier New" panose="02070309020205020404" pitchFamily="49" charset="0"/>
              </a:rPr>
            </a:br>
            <a:r>
              <a:rPr lang="en-US" sz="1400" dirty="0">
                <a:solidFill>
                  <a:schemeClr val="bg1"/>
                </a:solidFill>
                <a:latin typeface="Trebuchet MS" panose="020B0603020202020204" pitchFamily="34" charset="0"/>
              </a:rPr>
              <a:t>** Separate FP32 master weights are not applicable because the weights remain FP32.</a:t>
            </a:r>
            <a:endParaRPr lang="en-US" sz="1400" b="1" dirty="0">
              <a:solidFill>
                <a:schemeClr val="tx2"/>
              </a:solidFill>
              <a:latin typeface="Courier New" panose="02070309020205020404" pitchFamily="49" charset="0"/>
              <a:cs typeface="Courier New" panose="02070309020205020404" pitchFamily="49" charset="0"/>
            </a:endParaRPr>
          </a:p>
          <a:p>
            <a:endParaRPr lang="en-US" sz="1400" b="1" dirty="0">
              <a:solidFill>
                <a:schemeClr val="tx2"/>
              </a:solidFill>
              <a:latin typeface="Courier New" panose="02070309020205020404" pitchFamily="49" charset="0"/>
              <a:cs typeface="Courier New" panose="02070309020205020404" pitchFamily="49" charset="0"/>
            </a:endParaRPr>
          </a:p>
        </p:txBody>
      </p:sp>
      <p:sp>
        <p:nvSpPr>
          <p:cNvPr id="21" name="Rectangle 20">
            <a:extLst>
              <a:ext uri="{FF2B5EF4-FFF2-40B4-BE49-F238E27FC236}">
                <a16:creationId xmlns:a16="http://schemas.microsoft.com/office/drawing/2014/main" id="{9E00A904-0C06-4D2D-9CD1-7DDB793536B7}"/>
              </a:ext>
            </a:extLst>
          </p:cNvPr>
          <p:cNvSpPr/>
          <p:nvPr/>
        </p:nvSpPr>
        <p:spPr>
          <a:xfrm>
            <a:off x="5772261" y="1834217"/>
            <a:ext cx="4236097" cy="369332"/>
          </a:xfrm>
          <a:prstGeom prst="rect">
            <a:avLst/>
          </a:prstGeom>
        </p:spPr>
        <p:txBody>
          <a:bodyPr wrap="square" anchor="b">
            <a:spAutoFit/>
          </a:bodyPr>
          <a:lstStyle/>
          <a:p>
            <a:pPr>
              <a:lnSpc>
                <a:spcPct val="90000"/>
              </a:lnSpc>
            </a:pPr>
            <a:r>
              <a:rPr lang="en-US" sz="2000" b="1" cap="all" dirty="0">
                <a:solidFill>
                  <a:schemeClr val="tx2"/>
                </a:solidFill>
                <a:latin typeface="Trebuchet MS" panose="020B0603020202020204" pitchFamily="34" charset="0"/>
              </a:rPr>
              <a:t>O1</a:t>
            </a:r>
          </a:p>
        </p:txBody>
      </p:sp>
    </p:spTree>
    <p:extLst>
      <p:ext uri="{BB962C8B-B14F-4D97-AF65-F5344CB8AC3E}">
        <p14:creationId xmlns:p14="http://schemas.microsoft.com/office/powerpoint/2010/main" val="10106397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0"/>
            <a:ext cx="9976104" cy="731520"/>
          </a:xfrm>
        </p:spPr>
        <p:txBody>
          <a:bodyPr/>
          <a:lstStyle/>
          <a:p>
            <a:r>
              <a:rPr lang="en-US" dirty="0"/>
              <a:t>O1 (</a:t>
            </a:r>
            <a:r>
              <a:rPr lang="en-US" dirty="0" err="1"/>
              <a:t>Patch_torch_Functions</a:t>
            </a:r>
            <a:r>
              <a:rPr lang="en-US" dirty="0"/>
              <a:t>)</a:t>
            </a:r>
          </a:p>
        </p:txBody>
      </p:sp>
      <p:sp>
        <p:nvSpPr>
          <p:cNvPr id="8" name="Text Placeholder 7">
            <a:extLst>
              <a:ext uri="{FF2B5EF4-FFF2-40B4-BE49-F238E27FC236}">
                <a16:creationId xmlns:a16="http://schemas.microsoft.com/office/drawing/2014/main" id="{6DEBC8A5-295B-4896-A86D-D1C5A2C13C10}"/>
              </a:ext>
            </a:extLst>
          </p:cNvPr>
          <p:cNvSpPr>
            <a:spLocks noGrp="1"/>
          </p:cNvSpPr>
          <p:nvPr>
            <p:ph type="body" sz="quarter" idx="10"/>
          </p:nvPr>
        </p:nvSpPr>
        <p:spPr>
          <a:xfrm>
            <a:off x="498348" y="846714"/>
            <a:ext cx="9976104" cy="525463"/>
          </a:xfrm>
        </p:spPr>
        <p:txBody>
          <a:bodyPr/>
          <a:lstStyle/>
          <a:p>
            <a:r>
              <a:rPr lang="en-US" dirty="0"/>
              <a:t>Patches </a:t>
            </a:r>
            <a:r>
              <a:rPr lang="en-US" b="1" dirty="0">
                <a:latin typeface="Courier New" panose="02070309020205020404" pitchFamily="49" charset="0"/>
                <a:cs typeface="Courier New" panose="02070309020205020404" pitchFamily="49" charset="0"/>
              </a:rPr>
              <a:t>torch.* </a:t>
            </a:r>
            <a:r>
              <a:rPr lang="en-US" dirty="0"/>
              <a:t>functions to cast their inputs to the optimal type.</a:t>
            </a:r>
          </a:p>
          <a:p>
            <a:r>
              <a:rPr lang="en-US" sz="1800" dirty="0">
                <a:solidFill>
                  <a:schemeClr val="bg1"/>
                </a:solidFill>
              </a:rPr>
              <a:t>Ops that are fast and stable on Tensor Cores (GEMMs and Convolutions) run in </a:t>
            </a:r>
            <a:r>
              <a:rPr lang="en-US" sz="1800" dirty="0"/>
              <a:t>FP16</a:t>
            </a:r>
            <a:r>
              <a:rPr lang="en-US" sz="1800" dirty="0">
                <a:solidFill>
                  <a:schemeClr val="bg1"/>
                </a:solidFill>
              </a:rPr>
              <a:t>.</a:t>
            </a:r>
            <a:br>
              <a:rPr lang="en-US" sz="1800" dirty="0">
                <a:solidFill>
                  <a:schemeClr val="bg1"/>
                </a:solidFill>
              </a:rPr>
            </a:br>
            <a:br>
              <a:rPr lang="en-US" sz="1800" dirty="0">
                <a:solidFill>
                  <a:schemeClr val="bg1"/>
                </a:solidFill>
              </a:rPr>
            </a:br>
            <a:r>
              <a:rPr lang="en-US" sz="1800" dirty="0">
                <a:solidFill>
                  <a:schemeClr val="bg1"/>
                </a:solidFill>
              </a:rPr>
              <a:t>Ops that benefit from FP32 precision (</a:t>
            </a:r>
            <a:r>
              <a:rPr lang="en-US" sz="1800" dirty="0" err="1">
                <a:solidFill>
                  <a:schemeClr val="bg1"/>
                </a:solidFill>
              </a:rPr>
              <a:t>softmax</a:t>
            </a:r>
            <a:r>
              <a:rPr lang="en-US" sz="1800" dirty="0">
                <a:solidFill>
                  <a:schemeClr val="bg1"/>
                </a:solidFill>
              </a:rPr>
              <a:t>, exponentiation, pow) run in </a:t>
            </a:r>
            <a:r>
              <a:rPr lang="en-US" sz="1800" dirty="0">
                <a:solidFill>
                  <a:schemeClr val="accent1"/>
                </a:solidFill>
              </a:rPr>
              <a:t>FP32</a:t>
            </a:r>
            <a:r>
              <a:rPr lang="en-US" sz="1800" dirty="0">
                <a:solidFill>
                  <a:schemeClr val="bg1"/>
                </a:solidFill>
              </a:rPr>
              <a:t>.</a:t>
            </a:r>
          </a:p>
        </p:txBody>
      </p:sp>
      <p:sp>
        <p:nvSpPr>
          <p:cNvPr id="6" name="Rectangle 5">
            <a:extLst>
              <a:ext uri="{FF2B5EF4-FFF2-40B4-BE49-F238E27FC236}">
                <a16:creationId xmlns:a16="http://schemas.microsoft.com/office/drawing/2014/main" id="{F1A07732-3A74-422F-8556-8FE6DCE830E9}"/>
              </a:ext>
            </a:extLst>
          </p:cNvPr>
          <p:cNvSpPr/>
          <p:nvPr/>
        </p:nvSpPr>
        <p:spPr>
          <a:xfrm>
            <a:off x="341492" y="2785922"/>
            <a:ext cx="3864093" cy="1384995"/>
          </a:xfrm>
          <a:prstGeom prst="rect">
            <a:avLst/>
          </a:prstGeom>
        </p:spPr>
        <p:txBody>
          <a:bodyPr wrap="square" anchor="t">
            <a:spAutoFit/>
          </a:bodyPr>
          <a:lstStyle/>
          <a:p>
            <a:pPr marL="0" marR="0"/>
            <a:endParaRPr lang="en-US" sz="1400" b="1" dirty="0">
              <a:solidFill>
                <a:schemeClr val="bg1"/>
              </a:solidFill>
              <a:latin typeface="Courier New"/>
              <a:ea typeface="Times New Roman" panose="02020603050405020304" pitchFamily="18" charset="0"/>
              <a:cs typeface="Courier New"/>
            </a:endParaRPr>
          </a:p>
          <a:p>
            <a:pPr marL="0" marR="0"/>
            <a:endParaRPr lang="en-US" sz="1400" b="1" dirty="0">
              <a:solidFill>
                <a:schemeClr val="bg1"/>
              </a:solidFill>
              <a:latin typeface="Courier New"/>
              <a:ea typeface="Times New Roman" panose="02020603050405020304" pitchFamily="18" charset="0"/>
              <a:cs typeface="Courier New"/>
            </a:endParaRPr>
          </a:p>
          <a:p>
            <a:pPr marL="0" marR="0"/>
            <a:endParaRPr lang="en-US" sz="1400" b="1" dirty="0">
              <a:solidFill>
                <a:schemeClr val="bg1"/>
              </a:solidFill>
              <a:latin typeface="Courier New"/>
              <a:ea typeface="Times New Roman" panose="02020603050405020304" pitchFamily="18" charset="0"/>
              <a:cs typeface="Courier New"/>
            </a:endParaRPr>
          </a:p>
          <a:p>
            <a:pPr marL="0" marR="0"/>
            <a:r>
              <a:rPr lang="en-US" sz="1400" b="1" dirty="0">
                <a:solidFill>
                  <a:schemeClr val="bg1"/>
                </a:solidFill>
                <a:latin typeface="Courier New"/>
                <a:ea typeface="Times New Roman" panose="02020603050405020304" pitchFamily="18" charset="0"/>
                <a:cs typeface="Courier New"/>
              </a:rPr>
              <a:t>model, </a:t>
            </a:r>
            <a:r>
              <a:rPr lang="en-US" sz="1400" b="1" dirty="0" err="1">
                <a:solidFill>
                  <a:schemeClr val="bg1"/>
                </a:solidFill>
                <a:latin typeface="Courier New"/>
                <a:ea typeface="Times New Roman" panose="02020603050405020304" pitchFamily="18" charset="0"/>
                <a:cs typeface="Courier New"/>
              </a:rPr>
              <a:t>optim</a:t>
            </a:r>
            <a:r>
              <a:rPr lang="en-US" sz="1400" b="1" dirty="0">
                <a:solidFill>
                  <a:schemeClr val="bg1"/>
                </a:solidFill>
                <a:latin typeface="Courier New"/>
                <a:ea typeface="Times New Roman" panose="02020603050405020304" pitchFamily="18" charset="0"/>
                <a:cs typeface="Courier New"/>
              </a:rPr>
              <a:t> =</a:t>
            </a:r>
            <a:br>
              <a:rPr lang="en-US" sz="1400" b="1" dirty="0">
                <a:solidFill>
                  <a:schemeClr val="bg1"/>
                </a:solidFill>
                <a:latin typeface="Courier New"/>
                <a:ea typeface="Times New Roman" panose="02020603050405020304" pitchFamily="18" charset="0"/>
                <a:cs typeface="Courier New"/>
              </a:rPr>
            </a:br>
            <a:r>
              <a:rPr lang="en-US" sz="1400" b="1" dirty="0" err="1">
                <a:solidFill>
                  <a:schemeClr val="bg1"/>
                </a:solidFill>
                <a:latin typeface="Courier New"/>
                <a:ea typeface="Times New Roman" panose="02020603050405020304" pitchFamily="18" charset="0"/>
                <a:cs typeface="Courier New"/>
              </a:rPr>
              <a:t>amp.initialize</a:t>
            </a:r>
            <a:r>
              <a:rPr lang="en-US" sz="1400" b="1" dirty="0">
                <a:solidFill>
                  <a:schemeClr val="bg1"/>
                </a:solidFill>
                <a:latin typeface="Courier New"/>
                <a:ea typeface="Times New Roman" panose="02020603050405020304" pitchFamily="18" charset="0"/>
                <a:cs typeface="Courier New"/>
              </a:rPr>
              <a:t>(model, </a:t>
            </a:r>
            <a:r>
              <a:rPr lang="en-US" sz="1400" b="1" dirty="0" err="1">
                <a:solidFill>
                  <a:schemeClr val="bg1"/>
                </a:solidFill>
                <a:latin typeface="Courier New"/>
                <a:ea typeface="Times New Roman" panose="02020603050405020304" pitchFamily="18" charset="0"/>
                <a:cs typeface="Courier New"/>
              </a:rPr>
              <a:t>optim</a:t>
            </a:r>
            <a:r>
              <a:rPr lang="en-US" sz="1400" b="1" dirty="0">
                <a:solidFill>
                  <a:schemeClr val="bg1"/>
                </a:solidFill>
                <a:latin typeface="Courier New"/>
                <a:ea typeface="Times New Roman" panose="02020603050405020304" pitchFamily="18" charset="0"/>
                <a:cs typeface="Courier New"/>
              </a:rPr>
              <a:t>,</a:t>
            </a:r>
          </a:p>
          <a:p>
            <a:pPr marL="0" marR="0"/>
            <a:r>
              <a:rPr lang="en-US" sz="1400" b="1" dirty="0">
                <a:solidFill>
                  <a:schemeClr val="bg1"/>
                </a:solidFill>
                <a:latin typeface="Courier New"/>
                <a:ea typeface="Times New Roman" panose="02020603050405020304" pitchFamily="18" charset="0"/>
                <a:cs typeface="Courier New"/>
              </a:rPr>
              <a:t>               </a:t>
            </a:r>
            <a:r>
              <a:rPr lang="en-US" sz="1400" b="1" dirty="0" err="1">
                <a:solidFill>
                  <a:schemeClr val="bg1"/>
                </a:solidFill>
                <a:latin typeface="Courier New"/>
                <a:ea typeface="Times New Roman" panose="02020603050405020304" pitchFamily="18" charset="0"/>
                <a:cs typeface="Courier New"/>
              </a:rPr>
              <a:t>opt_level</a:t>
            </a:r>
            <a:r>
              <a:rPr lang="en-US" sz="1400" b="1" dirty="0">
                <a:solidFill>
                  <a:schemeClr val="bg1"/>
                </a:solidFill>
                <a:latin typeface="Courier New"/>
                <a:ea typeface="Times New Roman" panose="02020603050405020304" pitchFamily="18" charset="0"/>
                <a:cs typeface="Courier New"/>
              </a:rPr>
              <a:t>=“O1”)</a:t>
            </a:r>
          </a:p>
        </p:txBody>
      </p:sp>
      <p:sp>
        <p:nvSpPr>
          <p:cNvPr id="7" name="TextBox 6">
            <a:extLst>
              <a:ext uri="{FF2B5EF4-FFF2-40B4-BE49-F238E27FC236}">
                <a16:creationId xmlns:a16="http://schemas.microsoft.com/office/drawing/2014/main" id="{3E1B8196-4168-47D1-82F0-FB237FEADBBB}"/>
              </a:ext>
            </a:extLst>
          </p:cNvPr>
          <p:cNvSpPr txBox="1"/>
          <p:nvPr/>
        </p:nvSpPr>
        <p:spPr>
          <a:xfrm>
            <a:off x="5486400" y="2506146"/>
            <a:ext cx="5918479" cy="344402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chemeClr val="bg1"/>
                </a:solidFill>
              </a:rPr>
              <a:t>Conceptual operation of patching:</a:t>
            </a:r>
            <a:br>
              <a:rPr lang="en-US" sz="1400" dirty="0">
                <a:solidFill>
                  <a:schemeClr val="bg1"/>
                </a:solidFill>
              </a:rPr>
            </a:br>
            <a:endParaRPr lang="en-US" sz="1400" dirty="0">
              <a:solidFill>
                <a:schemeClr val="bg1"/>
              </a:solidFill>
            </a:endParaRPr>
          </a:p>
          <a:p>
            <a:pPr>
              <a:lnSpc>
                <a:spcPct val="90000"/>
              </a:lnSpc>
            </a:pPr>
            <a:r>
              <a:rPr lang="en-US" sz="1400" b="1" dirty="0">
                <a:solidFill>
                  <a:schemeClr val="bg1"/>
                </a:solidFill>
                <a:latin typeface="Courier New" panose="02070309020205020404" pitchFamily="49" charset="0"/>
                <a:cs typeface="Courier New" panose="02070309020205020404" pitchFamily="49" charset="0"/>
              </a:rPr>
              <a:t>for </a:t>
            </a:r>
            <a:r>
              <a:rPr lang="en-US" sz="1400" b="1" dirty="0" err="1">
                <a:solidFill>
                  <a:schemeClr val="bg1"/>
                </a:solidFill>
                <a:latin typeface="Courier New" panose="02070309020205020404" pitchFamily="49" charset="0"/>
                <a:cs typeface="Courier New" panose="02070309020205020404" pitchFamily="49" charset="0"/>
              </a:rPr>
              <a:t>func</a:t>
            </a:r>
            <a:r>
              <a:rPr lang="en-US" sz="1400" b="1" dirty="0">
                <a:solidFill>
                  <a:schemeClr val="bg1"/>
                </a:solidFill>
                <a:latin typeface="Courier New" panose="02070309020205020404" pitchFamily="49" charset="0"/>
                <a:cs typeface="Courier New" panose="02070309020205020404" pitchFamily="49" charset="0"/>
              </a:rPr>
              <a:t> in </a:t>
            </a:r>
            <a:r>
              <a:rPr lang="en-US" sz="1400" b="1" dirty="0">
                <a:solidFill>
                  <a:schemeClr val="tx2"/>
                </a:solidFill>
                <a:latin typeface="Courier New" panose="02070309020205020404" pitchFamily="49" charset="0"/>
                <a:cs typeface="Courier New" panose="02070309020205020404" pitchFamily="49" charset="0"/>
              </a:rPr>
              <a:t>fp16_cast_list</a:t>
            </a:r>
            <a:r>
              <a:rPr lang="en-US" sz="1400" b="1" dirty="0">
                <a:solidFill>
                  <a:schemeClr val="bg1"/>
                </a:solidFill>
                <a:latin typeface="Courier New" panose="02070309020205020404" pitchFamily="49" charset="0"/>
                <a:cs typeface="Courier New" panose="02070309020205020404" pitchFamily="49" charset="0"/>
              </a:rPr>
              <a:t>:</a:t>
            </a:r>
            <a:br>
              <a:rPr lang="en-US" sz="1400" b="1" dirty="0">
                <a:solidFill>
                  <a:schemeClr val="bg1"/>
                </a:solidFill>
                <a:latin typeface="Courier New" panose="02070309020205020404" pitchFamily="49" charset="0"/>
                <a:cs typeface="Courier New" panose="02070309020205020404" pitchFamily="49" charset="0"/>
              </a:rPr>
            </a:br>
            <a:r>
              <a:rPr lang="en-US" sz="1400" b="1" dirty="0">
                <a:solidFill>
                  <a:schemeClr val="bg1"/>
                </a:solidFill>
                <a:latin typeface="Courier New" panose="02070309020205020404" pitchFamily="49" charset="0"/>
                <a:cs typeface="Courier New" panose="02070309020205020404" pitchFamily="49" charset="0"/>
              </a:rPr>
              <a:t>    def </a:t>
            </a:r>
            <a:r>
              <a:rPr lang="en-US" sz="1400" b="1" dirty="0" err="1">
                <a:solidFill>
                  <a:schemeClr val="bg1"/>
                </a:solidFill>
                <a:latin typeface="Courier New" panose="02070309020205020404" pitchFamily="49" charset="0"/>
                <a:cs typeface="Courier New" panose="02070309020205020404" pitchFamily="49" charset="0"/>
              </a:rPr>
              <a:t>create_casting_func</a:t>
            </a:r>
            <a:r>
              <a:rPr lang="en-US" sz="1400" b="1" dirty="0">
                <a:solidFill>
                  <a:schemeClr val="bg1"/>
                </a:solidFill>
                <a:latin typeface="Courier New" panose="02070309020205020404" pitchFamily="49" charset="0"/>
                <a:cs typeface="Courier New" panose="02070309020205020404" pitchFamily="49" charset="0"/>
              </a:rPr>
              <a:t>(</a:t>
            </a:r>
            <a:r>
              <a:rPr lang="en-US" sz="1400" b="1" dirty="0" err="1">
                <a:solidFill>
                  <a:schemeClr val="bg1"/>
                </a:solidFill>
                <a:latin typeface="Courier New" panose="02070309020205020404" pitchFamily="49" charset="0"/>
                <a:cs typeface="Courier New" panose="02070309020205020404" pitchFamily="49" charset="0"/>
              </a:rPr>
              <a:t>old_func</a:t>
            </a:r>
            <a:r>
              <a:rPr lang="en-US" sz="1400" b="1" dirty="0">
                <a:solidFill>
                  <a:schemeClr val="bg1"/>
                </a:solidFill>
                <a:latin typeface="Courier New" panose="02070309020205020404" pitchFamily="49" charset="0"/>
                <a:cs typeface="Courier New" panose="02070309020205020404" pitchFamily="49" charset="0"/>
              </a:rPr>
              <a:t>):</a:t>
            </a:r>
          </a:p>
          <a:p>
            <a:pPr>
              <a:lnSpc>
                <a:spcPct val="90000"/>
              </a:lnSpc>
            </a:pPr>
            <a:r>
              <a:rPr lang="en-US" sz="1400" b="1" dirty="0">
                <a:solidFill>
                  <a:schemeClr val="bg1"/>
                </a:solidFill>
                <a:latin typeface="Courier New" panose="02070309020205020404" pitchFamily="49" charset="0"/>
                <a:cs typeface="Courier New" panose="02070309020205020404" pitchFamily="49" charset="0"/>
              </a:rPr>
              <a:t>        def </a:t>
            </a:r>
            <a:r>
              <a:rPr lang="en-US" sz="1400" b="1" dirty="0">
                <a:solidFill>
                  <a:schemeClr val="tx2"/>
                </a:solidFill>
                <a:latin typeface="Courier New" panose="02070309020205020404" pitchFamily="49" charset="0"/>
                <a:cs typeface="Courier New" panose="02070309020205020404" pitchFamily="49" charset="0"/>
              </a:rPr>
              <a:t>func_with_fp16_cast</a:t>
            </a:r>
            <a:r>
              <a:rPr lang="en-US" sz="1400" b="1" dirty="0">
                <a:solidFill>
                  <a:schemeClr val="bg1"/>
                </a:solidFill>
                <a:latin typeface="Courier New" panose="02070309020205020404" pitchFamily="49" charset="0"/>
                <a:cs typeface="Courier New" panose="02070309020205020404" pitchFamily="49" charset="0"/>
              </a:rPr>
              <a:t>(input):</a:t>
            </a:r>
          </a:p>
          <a:p>
            <a:pPr>
              <a:lnSpc>
                <a:spcPct val="90000"/>
              </a:lnSpc>
            </a:pPr>
            <a:r>
              <a:rPr lang="en-US" sz="1400" b="1" dirty="0">
                <a:solidFill>
                  <a:schemeClr val="bg1"/>
                </a:solidFill>
                <a:latin typeface="Courier New" panose="02070309020205020404" pitchFamily="49" charset="0"/>
                <a:cs typeface="Courier New" panose="02070309020205020404" pitchFamily="49" charset="0"/>
              </a:rPr>
              <a:t>            return </a:t>
            </a:r>
            <a:r>
              <a:rPr lang="en-US" sz="1400" b="1" dirty="0" err="1">
                <a:solidFill>
                  <a:schemeClr val="bg1"/>
                </a:solidFill>
                <a:latin typeface="Courier New" panose="02070309020205020404" pitchFamily="49" charset="0"/>
                <a:cs typeface="Courier New" panose="02070309020205020404" pitchFamily="49" charset="0"/>
              </a:rPr>
              <a:t>old_func</a:t>
            </a:r>
            <a:r>
              <a:rPr lang="en-US" sz="1400" b="1" dirty="0">
                <a:solidFill>
                  <a:schemeClr val="bg1"/>
                </a:solidFill>
                <a:latin typeface="Courier New" panose="02070309020205020404" pitchFamily="49" charset="0"/>
                <a:cs typeface="Courier New" panose="02070309020205020404" pitchFamily="49" charset="0"/>
              </a:rPr>
              <a:t>(</a:t>
            </a:r>
            <a:r>
              <a:rPr lang="en-US" sz="1400" b="1" dirty="0" err="1">
                <a:solidFill>
                  <a:schemeClr val="tx2"/>
                </a:solidFill>
                <a:latin typeface="Courier New" panose="02070309020205020404" pitchFamily="49" charset="0"/>
                <a:cs typeface="Courier New" panose="02070309020205020404" pitchFamily="49" charset="0"/>
              </a:rPr>
              <a:t>input.half</a:t>
            </a:r>
            <a:r>
              <a:rPr lang="en-US" sz="1400" b="1" dirty="0">
                <a:solidFill>
                  <a:schemeClr val="tx2"/>
                </a:solidFill>
                <a:latin typeface="Courier New" panose="02070309020205020404" pitchFamily="49" charset="0"/>
                <a:cs typeface="Courier New" panose="02070309020205020404" pitchFamily="49" charset="0"/>
              </a:rPr>
              <a:t>()</a:t>
            </a:r>
            <a:r>
              <a:rPr lang="en-US" sz="1400" b="1" dirty="0">
                <a:solidFill>
                  <a:schemeClr val="bg1"/>
                </a:solidFill>
                <a:latin typeface="Courier New" panose="02070309020205020404" pitchFamily="49" charset="0"/>
                <a:cs typeface="Courier New" panose="02070309020205020404" pitchFamily="49" charset="0"/>
              </a:rPr>
              <a:t>)</a:t>
            </a:r>
            <a:br>
              <a:rPr lang="en-US" sz="1400" b="1" dirty="0">
                <a:solidFill>
                  <a:schemeClr val="bg1"/>
                </a:solidFill>
                <a:latin typeface="Courier New" panose="02070309020205020404" pitchFamily="49" charset="0"/>
                <a:cs typeface="Courier New" panose="02070309020205020404" pitchFamily="49" charset="0"/>
              </a:rPr>
            </a:br>
            <a:r>
              <a:rPr lang="en-US" sz="1400" b="1" dirty="0">
                <a:solidFill>
                  <a:schemeClr val="bg1"/>
                </a:solidFill>
                <a:latin typeface="Courier New" panose="02070309020205020404" pitchFamily="49" charset="0"/>
                <a:cs typeface="Courier New" panose="02070309020205020404" pitchFamily="49" charset="0"/>
              </a:rPr>
              <a:t>        return </a:t>
            </a:r>
            <a:r>
              <a:rPr lang="en-US" sz="1400" b="1" dirty="0" err="1">
                <a:solidFill>
                  <a:schemeClr val="bg1"/>
                </a:solidFill>
                <a:latin typeface="Courier New" panose="02070309020205020404" pitchFamily="49" charset="0"/>
                <a:cs typeface="Courier New" panose="02070309020205020404" pitchFamily="49" charset="0"/>
              </a:rPr>
              <a:t>func_with_cast</a:t>
            </a:r>
            <a:endParaRPr lang="en-US" sz="1400" dirty="0">
              <a:solidFill>
                <a:schemeClr val="bg1"/>
              </a:solidFill>
              <a:latin typeface="Courier New" panose="02070309020205020404" pitchFamily="49" charset="0"/>
              <a:cs typeface="Courier New" panose="02070309020205020404" pitchFamily="49" charset="0"/>
            </a:endParaRPr>
          </a:p>
          <a:p>
            <a:pPr>
              <a:lnSpc>
                <a:spcPct val="90000"/>
              </a:lnSpc>
            </a:pPr>
            <a:r>
              <a:rPr lang="en-US" sz="1400" dirty="0">
                <a:solidFill>
                  <a:schemeClr val="bg1"/>
                </a:solidFill>
                <a:latin typeface="Courier New" panose="02070309020205020404" pitchFamily="49" charset="0"/>
                <a:cs typeface="Courier New" panose="02070309020205020404" pitchFamily="49" charset="0"/>
              </a:rPr>
              <a:t>    </a:t>
            </a:r>
            <a:r>
              <a:rPr lang="en-US" sz="1400" b="1" dirty="0" err="1">
                <a:solidFill>
                  <a:schemeClr val="bg1"/>
                </a:solidFill>
                <a:latin typeface="Courier New" panose="02070309020205020404" pitchFamily="49" charset="0"/>
                <a:cs typeface="Courier New" panose="02070309020205020404" pitchFamily="49" charset="0"/>
              </a:rPr>
              <a:t>torch.func</a:t>
            </a:r>
            <a:r>
              <a:rPr lang="en-US" sz="1400" b="1" dirty="0">
                <a:solidFill>
                  <a:schemeClr val="bg1"/>
                </a:solidFill>
                <a:latin typeface="Courier New" panose="02070309020205020404" pitchFamily="49" charset="0"/>
                <a:cs typeface="Courier New" panose="02070309020205020404" pitchFamily="49" charset="0"/>
              </a:rPr>
              <a:t> = </a:t>
            </a:r>
            <a:r>
              <a:rPr lang="en-US" sz="1400" b="1" dirty="0" err="1">
                <a:solidFill>
                  <a:schemeClr val="bg1"/>
                </a:solidFill>
                <a:latin typeface="Courier New" panose="02070309020205020404" pitchFamily="49" charset="0"/>
                <a:cs typeface="Courier New" panose="02070309020205020404" pitchFamily="49" charset="0"/>
              </a:rPr>
              <a:t>create_casting_func</a:t>
            </a:r>
            <a:r>
              <a:rPr lang="en-US" sz="1400" b="1" dirty="0">
                <a:solidFill>
                  <a:schemeClr val="bg1"/>
                </a:solidFill>
                <a:latin typeface="Courier New" panose="02070309020205020404" pitchFamily="49" charset="0"/>
                <a:cs typeface="Courier New" panose="02070309020205020404" pitchFamily="49" charset="0"/>
              </a:rPr>
              <a:t>(</a:t>
            </a:r>
            <a:r>
              <a:rPr lang="en-US" sz="1400" b="1" dirty="0" err="1">
                <a:solidFill>
                  <a:schemeClr val="bg1"/>
                </a:solidFill>
                <a:latin typeface="Courier New" panose="02070309020205020404" pitchFamily="49" charset="0"/>
                <a:cs typeface="Courier New" panose="02070309020205020404" pitchFamily="49" charset="0"/>
              </a:rPr>
              <a:t>torch.func</a:t>
            </a:r>
            <a:r>
              <a:rPr lang="en-US" sz="1400" b="1" dirty="0">
                <a:solidFill>
                  <a:schemeClr val="bg1"/>
                </a:solidFill>
                <a:latin typeface="Courier New" panose="02070309020205020404" pitchFamily="49" charset="0"/>
                <a:cs typeface="Courier New" panose="02070309020205020404" pitchFamily="49" charset="0"/>
              </a:rPr>
              <a:t>)</a:t>
            </a:r>
          </a:p>
          <a:p>
            <a:pPr>
              <a:lnSpc>
                <a:spcPct val="90000"/>
              </a:lnSpc>
            </a:pPr>
            <a:endParaRPr lang="en-US" sz="1400" b="1" dirty="0">
              <a:solidFill>
                <a:schemeClr val="bg1"/>
              </a:solidFill>
              <a:latin typeface="Courier New" panose="02070309020205020404" pitchFamily="49" charset="0"/>
              <a:cs typeface="Courier New" panose="02070309020205020404" pitchFamily="49" charset="0"/>
            </a:endParaRPr>
          </a:p>
          <a:p>
            <a:pPr>
              <a:lnSpc>
                <a:spcPct val="90000"/>
              </a:lnSpc>
            </a:pPr>
            <a:r>
              <a:rPr lang="en-US" sz="1400" b="1" dirty="0">
                <a:solidFill>
                  <a:schemeClr val="bg1"/>
                </a:solidFill>
                <a:latin typeface="Courier New" panose="02070309020205020404" pitchFamily="49" charset="0"/>
                <a:cs typeface="Courier New" panose="02070309020205020404" pitchFamily="49" charset="0"/>
              </a:rPr>
              <a:t>for </a:t>
            </a:r>
            <a:r>
              <a:rPr lang="en-US" sz="1400" b="1" dirty="0" err="1">
                <a:solidFill>
                  <a:schemeClr val="bg1"/>
                </a:solidFill>
                <a:latin typeface="Courier New" panose="02070309020205020404" pitchFamily="49" charset="0"/>
                <a:cs typeface="Courier New" panose="02070309020205020404" pitchFamily="49" charset="0"/>
              </a:rPr>
              <a:t>func</a:t>
            </a:r>
            <a:r>
              <a:rPr lang="en-US" sz="1400" b="1" dirty="0">
                <a:solidFill>
                  <a:schemeClr val="bg1"/>
                </a:solidFill>
                <a:latin typeface="Courier New" panose="02070309020205020404" pitchFamily="49" charset="0"/>
                <a:cs typeface="Courier New" panose="02070309020205020404" pitchFamily="49" charset="0"/>
              </a:rPr>
              <a:t> in </a:t>
            </a:r>
            <a:r>
              <a:rPr lang="en-US" sz="1400" b="1" dirty="0">
                <a:solidFill>
                  <a:schemeClr val="accent1"/>
                </a:solidFill>
                <a:latin typeface="Courier New" panose="02070309020205020404" pitchFamily="49" charset="0"/>
                <a:cs typeface="Courier New" panose="02070309020205020404" pitchFamily="49" charset="0"/>
              </a:rPr>
              <a:t>fp32_cast_list</a:t>
            </a:r>
            <a:r>
              <a:rPr lang="en-US" sz="1400" b="1" dirty="0">
                <a:solidFill>
                  <a:schemeClr val="bg1"/>
                </a:solidFill>
                <a:latin typeface="Courier New" panose="02070309020205020404" pitchFamily="49" charset="0"/>
                <a:cs typeface="Courier New" panose="02070309020205020404" pitchFamily="49" charset="0"/>
              </a:rPr>
              <a:t>:</a:t>
            </a:r>
            <a:br>
              <a:rPr lang="en-US" sz="1400" b="1" dirty="0">
                <a:solidFill>
                  <a:schemeClr val="bg1"/>
                </a:solidFill>
                <a:latin typeface="Courier New" panose="02070309020205020404" pitchFamily="49" charset="0"/>
                <a:cs typeface="Courier New" panose="02070309020205020404" pitchFamily="49" charset="0"/>
              </a:rPr>
            </a:br>
            <a:r>
              <a:rPr lang="en-US" sz="1400" b="1" dirty="0">
                <a:solidFill>
                  <a:schemeClr val="bg1"/>
                </a:solidFill>
                <a:latin typeface="Courier New" panose="02070309020205020404" pitchFamily="49" charset="0"/>
                <a:cs typeface="Courier New" panose="02070309020205020404" pitchFamily="49" charset="0"/>
              </a:rPr>
              <a:t>    def </a:t>
            </a:r>
            <a:r>
              <a:rPr lang="en-US" sz="1400" b="1" dirty="0" err="1">
                <a:solidFill>
                  <a:schemeClr val="bg1"/>
                </a:solidFill>
                <a:latin typeface="Courier New" panose="02070309020205020404" pitchFamily="49" charset="0"/>
                <a:cs typeface="Courier New" panose="02070309020205020404" pitchFamily="49" charset="0"/>
              </a:rPr>
              <a:t>create_casting_func</a:t>
            </a:r>
            <a:r>
              <a:rPr lang="en-US" sz="1400" b="1" dirty="0">
                <a:solidFill>
                  <a:schemeClr val="bg1"/>
                </a:solidFill>
                <a:latin typeface="Courier New" panose="02070309020205020404" pitchFamily="49" charset="0"/>
                <a:cs typeface="Courier New" panose="02070309020205020404" pitchFamily="49" charset="0"/>
              </a:rPr>
              <a:t>(</a:t>
            </a:r>
            <a:r>
              <a:rPr lang="en-US" sz="1400" b="1" dirty="0" err="1">
                <a:solidFill>
                  <a:schemeClr val="bg1"/>
                </a:solidFill>
                <a:latin typeface="Courier New" panose="02070309020205020404" pitchFamily="49" charset="0"/>
                <a:cs typeface="Courier New" panose="02070309020205020404" pitchFamily="49" charset="0"/>
              </a:rPr>
              <a:t>old_func</a:t>
            </a:r>
            <a:r>
              <a:rPr lang="en-US" sz="1400" b="1" dirty="0">
                <a:solidFill>
                  <a:schemeClr val="bg1"/>
                </a:solidFill>
                <a:latin typeface="Courier New" panose="02070309020205020404" pitchFamily="49" charset="0"/>
                <a:cs typeface="Courier New" panose="02070309020205020404" pitchFamily="49" charset="0"/>
              </a:rPr>
              <a:t>):</a:t>
            </a:r>
          </a:p>
          <a:p>
            <a:pPr>
              <a:lnSpc>
                <a:spcPct val="90000"/>
              </a:lnSpc>
            </a:pPr>
            <a:r>
              <a:rPr lang="en-US" sz="1400" b="1" dirty="0">
                <a:solidFill>
                  <a:schemeClr val="bg1"/>
                </a:solidFill>
                <a:latin typeface="Courier New" panose="02070309020205020404" pitchFamily="49" charset="0"/>
                <a:cs typeface="Courier New" panose="02070309020205020404" pitchFamily="49" charset="0"/>
              </a:rPr>
              <a:t>        def </a:t>
            </a:r>
            <a:r>
              <a:rPr lang="en-US" sz="1400" b="1" dirty="0">
                <a:solidFill>
                  <a:schemeClr val="accent1"/>
                </a:solidFill>
                <a:latin typeface="Courier New" panose="02070309020205020404" pitchFamily="49" charset="0"/>
                <a:cs typeface="Courier New" panose="02070309020205020404" pitchFamily="49" charset="0"/>
              </a:rPr>
              <a:t>func_with_fp32_cast</a:t>
            </a:r>
            <a:r>
              <a:rPr lang="en-US" sz="1400" b="1" dirty="0">
                <a:solidFill>
                  <a:schemeClr val="bg1"/>
                </a:solidFill>
                <a:latin typeface="Courier New" panose="02070309020205020404" pitchFamily="49" charset="0"/>
                <a:cs typeface="Courier New" panose="02070309020205020404" pitchFamily="49" charset="0"/>
              </a:rPr>
              <a:t>(input):</a:t>
            </a:r>
          </a:p>
          <a:p>
            <a:pPr>
              <a:lnSpc>
                <a:spcPct val="90000"/>
              </a:lnSpc>
            </a:pPr>
            <a:r>
              <a:rPr lang="en-US" sz="1400" b="1" dirty="0">
                <a:solidFill>
                  <a:schemeClr val="bg1"/>
                </a:solidFill>
                <a:latin typeface="Courier New" panose="02070309020205020404" pitchFamily="49" charset="0"/>
                <a:cs typeface="Courier New" panose="02070309020205020404" pitchFamily="49" charset="0"/>
              </a:rPr>
              <a:t>            return </a:t>
            </a:r>
            <a:r>
              <a:rPr lang="en-US" sz="1400" b="1" dirty="0" err="1">
                <a:solidFill>
                  <a:schemeClr val="bg1"/>
                </a:solidFill>
                <a:latin typeface="Courier New" panose="02070309020205020404" pitchFamily="49" charset="0"/>
                <a:cs typeface="Courier New" panose="02070309020205020404" pitchFamily="49" charset="0"/>
              </a:rPr>
              <a:t>old_func</a:t>
            </a:r>
            <a:r>
              <a:rPr lang="en-US" sz="1400" b="1" dirty="0">
                <a:solidFill>
                  <a:schemeClr val="bg1"/>
                </a:solidFill>
                <a:latin typeface="Courier New" panose="02070309020205020404" pitchFamily="49" charset="0"/>
                <a:cs typeface="Courier New" panose="02070309020205020404" pitchFamily="49" charset="0"/>
              </a:rPr>
              <a:t>(</a:t>
            </a:r>
            <a:r>
              <a:rPr lang="en-US" sz="1400" b="1" dirty="0" err="1">
                <a:solidFill>
                  <a:schemeClr val="accent1"/>
                </a:solidFill>
                <a:latin typeface="Courier New" panose="02070309020205020404" pitchFamily="49" charset="0"/>
                <a:cs typeface="Courier New" panose="02070309020205020404" pitchFamily="49" charset="0"/>
              </a:rPr>
              <a:t>input.half</a:t>
            </a:r>
            <a:r>
              <a:rPr lang="en-US" sz="1400" b="1" dirty="0">
                <a:solidFill>
                  <a:schemeClr val="accent1"/>
                </a:solidFill>
                <a:latin typeface="Courier New" panose="02070309020205020404" pitchFamily="49" charset="0"/>
                <a:cs typeface="Courier New" panose="02070309020205020404" pitchFamily="49" charset="0"/>
              </a:rPr>
              <a:t>()</a:t>
            </a:r>
            <a:r>
              <a:rPr lang="en-US" sz="1400" b="1" dirty="0">
                <a:solidFill>
                  <a:schemeClr val="bg1"/>
                </a:solidFill>
                <a:latin typeface="Courier New" panose="02070309020205020404" pitchFamily="49" charset="0"/>
                <a:cs typeface="Courier New" panose="02070309020205020404" pitchFamily="49" charset="0"/>
              </a:rPr>
              <a:t>)</a:t>
            </a:r>
            <a:br>
              <a:rPr lang="en-US" sz="1400" b="1" dirty="0">
                <a:solidFill>
                  <a:schemeClr val="bg1"/>
                </a:solidFill>
                <a:latin typeface="Courier New" panose="02070309020205020404" pitchFamily="49" charset="0"/>
                <a:cs typeface="Courier New" panose="02070309020205020404" pitchFamily="49" charset="0"/>
              </a:rPr>
            </a:br>
            <a:r>
              <a:rPr lang="en-US" sz="1400" b="1" dirty="0">
                <a:solidFill>
                  <a:schemeClr val="bg1"/>
                </a:solidFill>
                <a:latin typeface="Courier New" panose="02070309020205020404" pitchFamily="49" charset="0"/>
                <a:cs typeface="Courier New" panose="02070309020205020404" pitchFamily="49" charset="0"/>
              </a:rPr>
              <a:t>        return </a:t>
            </a:r>
            <a:r>
              <a:rPr lang="en-US" sz="1400" b="1" dirty="0" err="1">
                <a:solidFill>
                  <a:schemeClr val="bg1"/>
                </a:solidFill>
                <a:latin typeface="Courier New" panose="02070309020205020404" pitchFamily="49" charset="0"/>
                <a:cs typeface="Courier New" panose="02070309020205020404" pitchFamily="49" charset="0"/>
              </a:rPr>
              <a:t>func_with_cast</a:t>
            </a:r>
            <a:endParaRPr lang="en-US" sz="1400" dirty="0">
              <a:solidFill>
                <a:schemeClr val="bg1"/>
              </a:solidFill>
              <a:latin typeface="Courier New" panose="02070309020205020404" pitchFamily="49" charset="0"/>
              <a:cs typeface="Courier New" panose="02070309020205020404" pitchFamily="49" charset="0"/>
            </a:endParaRPr>
          </a:p>
          <a:p>
            <a:pPr>
              <a:lnSpc>
                <a:spcPct val="90000"/>
              </a:lnSpc>
            </a:pPr>
            <a:r>
              <a:rPr lang="en-US" sz="1400" dirty="0">
                <a:solidFill>
                  <a:schemeClr val="bg1"/>
                </a:solidFill>
                <a:latin typeface="Courier New" panose="02070309020205020404" pitchFamily="49" charset="0"/>
                <a:cs typeface="Courier New" panose="02070309020205020404" pitchFamily="49" charset="0"/>
              </a:rPr>
              <a:t>    </a:t>
            </a:r>
            <a:r>
              <a:rPr lang="en-US" sz="1400" b="1" dirty="0" err="1">
                <a:solidFill>
                  <a:schemeClr val="bg1"/>
                </a:solidFill>
                <a:latin typeface="Courier New" panose="02070309020205020404" pitchFamily="49" charset="0"/>
                <a:cs typeface="Courier New" panose="02070309020205020404" pitchFamily="49" charset="0"/>
              </a:rPr>
              <a:t>torch.func</a:t>
            </a:r>
            <a:r>
              <a:rPr lang="en-US" sz="1400" b="1" dirty="0">
                <a:solidFill>
                  <a:schemeClr val="bg1"/>
                </a:solidFill>
                <a:latin typeface="Courier New" panose="02070309020205020404" pitchFamily="49" charset="0"/>
                <a:cs typeface="Courier New" panose="02070309020205020404" pitchFamily="49" charset="0"/>
              </a:rPr>
              <a:t> = </a:t>
            </a:r>
            <a:r>
              <a:rPr lang="en-US" sz="1400" b="1" dirty="0" err="1">
                <a:solidFill>
                  <a:schemeClr val="bg1"/>
                </a:solidFill>
                <a:latin typeface="Courier New" panose="02070309020205020404" pitchFamily="49" charset="0"/>
                <a:cs typeface="Courier New" panose="02070309020205020404" pitchFamily="49" charset="0"/>
              </a:rPr>
              <a:t>create_casting_func</a:t>
            </a:r>
            <a:r>
              <a:rPr lang="en-US" sz="1400" b="1" dirty="0">
                <a:solidFill>
                  <a:schemeClr val="bg1"/>
                </a:solidFill>
                <a:latin typeface="Courier New" panose="02070309020205020404" pitchFamily="49" charset="0"/>
                <a:cs typeface="Courier New" panose="02070309020205020404" pitchFamily="49" charset="0"/>
              </a:rPr>
              <a:t>(</a:t>
            </a:r>
            <a:r>
              <a:rPr lang="en-US" sz="1400" b="1" dirty="0" err="1">
                <a:solidFill>
                  <a:schemeClr val="bg1"/>
                </a:solidFill>
                <a:latin typeface="Courier New" panose="02070309020205020404" pitchFamily="49" charset="0"/>
                <a:cs typeface="Courier New" panose="02070309020205020404" pitchFamily="49" charset="0"/>
              </a:rPr>
              <a:t>torch.func</a:t>
            </a:r>
            <a:r>
              <a:rPr lang="en-US" sz="1400" b="1" dirty="0">
                <a:solidFill>
                  <a:schemeClr val="bg1"/>
                </a:solidFill>
                <a:latin typeface="Courier New" panose="02070309020205020404" pitchFamily="49" charset="0"/>
                <a:cs typeface="Courier New" panose="02070309020205020404" pitchFamily="49" charset="0"/>
              </a:rPr>
              <a:t>)</a:t>
            </a:r>
          </a:p>
          <a:p>
            <a:pPr>
              <a:lnSpc>
                <a:spcPct val="90000"/>
              </a:lnSpc>
            </a:pPr>
            <a:br>
              <a:rPr lang="en-US" sz="1400" dirty="0">
                <a:solidFill>
                  <a:schemeClr val="bg1"/>
                </a:solidFill>
              </a:rPr>
            </a:br>
            <a:endParaRPr lang="en-US" sz="1400" dirty="0">
              <a:solidFill>
                <a:schemeClr val="bg1"/>
              </a:solidFill>
            </a:endParaRPr>
          </a:p>
        </p:txBody>
      </p:sp>
      <p:sp>
        <p:nvSpPr>
          <p:cNvPr id="9" name="Left Brace 8">
            <a:extLst>
              <a:ext uri="{FF2B5EF4-FFF2-40B4-BE49-F238E27FC236}">
                <a16:creationId xmlns:a16="http://schemas.microsoft.com/office/drawing/2014/main" id="{A2EBEA81-AABD-4313-A100-7A23AADB4311}"/>
              </a:ext>
            </a:extLst>
          </p:cNvPr>
          <p:cNvSpPr/>
          <p:nvPr/>
        </p:nvSpPr>
        <p:spPr>
          <a:xfrm>
            <a:off x="3919835" y="2707718"/>
            <a:ext cx="1361552" cy="2617768"/>
          </a:xfrm>
          <a:prstGeom prst="leftBrace">
            <a:avLst>
              <a:gd name="adj1" fmla="val 9255"/>
              <a:gd name="adj2" fmla="val 42466"/>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9372702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E60F0D3-6843-4548-A864-BAC0B80E8AD3}"/>
              </a:ext>
            </a:extLst>
          </p:cNvPr>
          <p:cNvSpPr/>
          <p:nvPr/>
        </p:nvSpPr>
        <p:spPr>
          <a:xfrm>
            <a:off x="599768" y="1643475"/>
            <a:ext cx="4798142" cy="4204234"/>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err="1"/>
              <a:t>Opt_levels</a:t>
            </a:r>
            <a:r>
              <a:rPr lang="en-US" dirty="0"/>
              <a:t> and properties</a:t>
            </a:r>
          </a:p>
        </p:txBody>
      </p:sp>
      <p:sp>
        <p:nvSpPr>
          <p:cNvPr id="5" name="Rectangle 4">
            <a:extLst>
              <a:ext uri="{FF2B5EF4-FFF2-40B4-BE49-F238E27FC236}">
                <a16:creationId xmlns:a16="http://schemas.microsoft.com/office/drawing/2014/main" id="{1CDCE49E-13DA-4A28-9893-91A197A9D3E2}"/>
              </a:ext>
            </a:extLst>
          </p:cNvPr>
          <p:cNvSpPr/>
          <p:nvPr/>
        </p:nvSpPr>
        <p:spPr>
          <a:xfrm>
            <a:off x="5585702" y="1643474"/>
            <a:ext cx="4787330" cy="4204233"/>
          </a:xfrm>
          <a:prstGeom prst="rect">
            <a:avLst/>
          </a:prstGeom>
          <a:solidFill>
            <a:schemeClr val="bg2">
              <a:lumMod val="20000"/>
              <a:lumOff val="80000"/>
            </a:schemeClr>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BE1E11E-9185-4769-8300-FC341E53C39E}"/>
              </a:ext>
            </a:extLst>
          </p:cNvPr>
          <p:cNvSpPr/>
          <p:nvPr/>
        </p:nvSpPr>
        <p:spPr>
          <a:xfrm>
            <a:off x="797137" y="2208550"/>
            <a:ext cx="4236097" cy="2677656"/>
          </a:xfrm>
          <a:prstGeom prst="rect">
            <a:avLst/>
          </a:prstGeom>
        </p:spPr>
        <p:txBody>
          <a:bodyPr wrap="square" anchor="t">
            <a:spAutoFit/>
          </a:bodyPr>
          <a:lstStyle/>
          <a:p>
            <a:r>
              <a:rPr lang="en-US" sz="1400" b="1" dirty="0">
                <a:solidFill>
                  <a:schemeClr val="bg1"/>
                </a:solidFill>
                <a:latin typeface="+mn-lt"/>
                <a:cs typeface="Courier New" panose="02070309020205020404" pitchFamily="49" charset="0"/>
              </a:rPr>
              <a:t>“Almost FP16” Mixed Precision.</a:t>
            </a:r>
            <a:br>
              <a:rPr lang="en-US" sz="1400" dirty="0">
                <a:solidFill>
                  <a:schemeClr val="bg1"/>
                </a:solidFill>
                <a:latin typeface="+mn-lt"/>
                <a:cs typeface="Courier New" panose="02070309020205020404" pitchFamily="49" charset="0"/>
              </a:rPr>
            </a:br>
            <a:r>
              <a:rPr lang="en-US" sz="1400" dirty="0">
                <a:solidFill>
                  <a:schemeClr val="bg1"/>
                </a:solidFill>
                <a:latin typeface="+mn-lt"/>
                <a:cs typeface="Courier New" panose="02070309020205020404" pitchFamily="49" charset="0"/>
              </a:rPr>
              <a:t>FP16 model and data with FP32 </a:t>
            </a:r>
            <a:r>
              <a:rPr lang="en-US" sz="1400" dirty="0" err="1">
                <a:solidFill>
                  <a:schemeClr val="bg1"/>
                </a:solidFill>
                <a:latin typeface="+mn-lt"/>
                <a:cs typeface="Courier New" panose="02070309020205020404" pitchFamily="49" charset="0"/>
              </a:rPr>
              <a:t>batchnorm</a:t>
            </a:r>
            <a:r>
              <a:rPr lang="en-US" sz="1400" dirty="0">
                <a:solidFill>
                  <a:schemeClr val="bg1"/>
                </a:solidFill>
                <a:latin typeface="+mn-lt"/>
                <a:cs typeface="Courier New" panose="02070309020205020404" pitchFamily="49" charset="0"/>
              </a:rPr>
              <a:t>, FP32 master weights, and dynamic loss scaling.  </a:t>
            </a:r>
            <a:r>
              <a:rPr lang="en-US" sz="1400" b="1" dirty="0">
                <a:solidFill>
                  <a:schemeClr val="bg1"/>
                </a:solidFill>
                <a:latin typeface="+mn-lt"/>
                <a:cs typeface="Courier New" panose="02070309020205020404" pitchFamily="49" charset="0"/>
              </a:rPr>
              <a:t>Model weights, except </a:t>
            </a:r>
            <a:r>
              <a:rPr lang="en-US" sz="1400" b="1" dirty="0" err="1">
                <a:solidFill>
                  <a:schemeClr val="bg1"/>
                </a:solidFill>
                <a:latin typeface="+mn-lt"/>
                <a:cs typeface="Courier New" panose="02070309020205020404" pitchFamily="49" charset="0"/>
              </a:rPr>
              <a:t>batchnorm</a:t>
            </a:r>
            <a:r>
              <a:rPr lang="en-US" sz="1400" b="1" dirty="0">
                <a:solidFill>
                  <a:schemeClr val="bg1"/>
                </a:solidFill>
                <a:latin typeface="+mn-lt"/>
                <a:cs typeface="Courier New" panose="02070309020205020404" pitchFamily="49" charset="0"/>
              </a:rPr>
              <a:t> weights, are cast to FP16.</a:t>
            </a:r>
          </a:p>
          <a:p>
            <a:endParaRPr lang="en-US" sz="1400" dirty="0">
              <a:solidFill>
                <a:schemeClr val="bg1"/>
              </a:solidFill>
              <a:latin typeface="+mn-lt"/>
              <a:cs typeface="Courier New" panose="02070309020205020404" pitchFamily="49" charset="0"/>
            </a:endParaRPr>
          </a:p>
          <a:p>
            <a:endParaRPr lang="en-US" sz="1400" dirty="0">
              <a:solidFill>
                <a:schemeClr val="bg1"/>
              </a:solidFill>
              <a:latin typeface="+mn-lt"/>
              <a:cs typeface="Courier New" panose="02070309020205020404" pitchFamily="49" charset="0"/>
            </a:endParaRPr>
          </a:p>
          <a:p>
            <a:r>
              <a:rPr lang="en-US" sz="1400" b="1" dirty="0" err="1">
                <a:solidFill>
                  <a:schemeClr val="tx2"/>
                </a:solidFill>
                <a:latin typeface="Courier New" panose="02070309020205020404" pitchFamily="49" charset="0"/>
                <a:ea typeface="Times New Roman" panose="02020603050405020304" pitchFamily="18" charset="0"/>
                <a:cs typeface="Courier New" panose="02070309020205020404" pitchFamily="49" charset="0"/>
              </a:rPr>
              <a:t>cast_model_type</a:t>
            </a:r>
            <a:r>
              <a:rPr lang="en-US" sz="1400" b="1" dirty="0">
                <a:solidFill>
                  <a:schemeClr val="tx2"/>
                </a:solidFill>
                <a:latin typeface="Courier New" panose="02070309020205020404" pitchFamily="49" charset="0"/>
                <a:ea typeface="Times New Roman" panose="02020603050405020304" pitchFamily="18" charset="0"/>
                <a:cs typeface="Courier New" panose="02070309020205020404" pitchFamily="49" charset="0"/>
              </a:rPr>
              <a:t>=torch.float16</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bg1"/>
                </a:solidFill>
                <a:latin typeface="Courier New" panose="02070309020205020404" pitchFamily="49" charset="0"/>
                <a:ea typeface="Times New Roman" panose="02020603050405020304" pitchFamily="18" charset="0"/>
                <a:cs typeface="Courier New" panose="02070309020205020404" pitchFamily="49" charset="0"/>
              </a:rPr>
              <a:t>patch_torch_functions</a:t>
            </a: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=False</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a:solidFill>
                  <a:schemeClr val="tx2"/>
                </a:solidFill>
                <a:latin typeface="Courier New" panose="02070309020205020404" pitchFamily="49" charset="0"/>
                <a:ea typeface="Times New Roman" panose="02020603050405020304" pitchFamily="18" charset="0"/>
                <a:cs typeface="Courier New" panose="02070309020205020404" pitchFamily="49" charset="0"/>
              </a:rPr>
              <a:t>keep_batchnorm_fp32=True</a:t>
            </a:r>
            <a:br>
              <a:rPr lang="en-US" sz="1400" b="1" dirty="0">
                <a:solidFill>
                  <a:schemeClr val="tx2"/>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tx2"/>
                </a:solidFill>
                <a:latin typeface="Courier New" panose="02070309020205020404" pitchFamily="49" charset="0"/>
                <a:ea typeface="Times New Roman" panose="02020603050405020304" pitchFamily="18" charset="0"/>
                <a:cs typeface="Courier New" panose="02070309020205020404" pitchFamily="49" charset="0"/>
              </a:rPr>
              <a:t>master_weights</a:t>
            </a:r>
            <a:r>
              <a:rPr lang="en-US" sz="1400" b="1" dirty="0">
                <a:solidFill>
                  <a:schemeClr val="tx2"/>
                </a:solidFill>
                <a:latin typeface="Courier New" panose="02070309020205020404" pitchFamily="49" charset="0"/>
                <a:ea typeface="Times New Roman" panose="02020603050405020304" pitchFamily="18" charset="0"/>
                <a:cs typeface="Courier New" panose="02070309020205020404" pitchFamily="49" charset="0"/>
              </a:rPr>
              <a:t>=True</a:t>
            </a:r>
            <a:br>
              <a:rPr lang="en-US" sz="1400" b="1" dirty="0">
                <a:solidFill>
                  <a:schemeClr val="tx2"/>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tx2"/>
                </a:solidFill>
                <a:latin typeface="Courier New" panose="02070309020205020404" pitchFamily="49" charset="0"/>
                <a:ea typeface="Times New Roman" panose="02020603050405020304" pitchFamily="18" charset="0"/>
                <a:cs typeface="Courier New" panose="02070309020205020404" pitchFamily="49" charset="0"/>
              </a:rPr>
              <a:t>loss_scale</a:t>
            </a:r>
            <a:r>
              <a:rPr lang="en-US" sz="1400" b="1" dirty="0">
                <a:solidFill>
                  <a:schemeClr val="tx2"/>
                </a:solidFill>
                <a:latin typeface="Courier New" panose="02070309020205020404" pitchFamily="49" charset="0"/>
                <a:ea typeface="Times New Roman" panose="02020603050405020304" pitchFamily="18" charset="0"/>
                <a:cs typeface="Courier New" panose="02070309020205020404" pitchFamily="49" charset="0"/>
              </a:rPr>
              <a:t>=“dynamic”</a:t>
            </a:r>
            <a:endParaRPr lang="en-US" sz="1400" dirty="0">
              <a:solidFill>
                <a:schemeClr val="tx2"/>
              </a:solidFill>
              <a:latin typeface="Courier New" panose="02070309020205020404" pitchFamily="49" charset="0"/>
              <a:cs typeface="Courier New" panose="02070309020205020404" pitchFamily="49" charset="0"/>
            </a:endParaRPr>
          </a:p>
        </p:txBody>
      </p:sp>
      <p:sp>
        <p:nvSpPr>
          <p:cNvPr id="19" name="Rectangle 18">
            <a:extLst>
              <a:ext uri="{FF2B5EF4-FFF2-40B4-BE49-F238E27FC236}">
                <a16:creationId xmlns:a16="http://schemas.microsoft.com/office/drawing/2014/main" id="{7571821F-9755-4724-BF6C-30CE84EA0554}"/>
              </a:ext>
            </a:extLst>
          </p:cNvPr>
          <p:cNvSpPr/>
          <p:nvPr/>
        </p:nvSpPr>
        <p:spPr>
          <a:xfrm>
            <a:off x="797137" y="1834217"/>
            <a:ext cx="4236097" cy="369332"/>
          </a:xfrm>
          <a:prstGeom prst="rect">
            <a:avLst/>
          </a:prstGeom>
        </p:spPr>
        <p:txBody>
          <a:bodyPr wrap="square" anchor="b">
            <a:spAutoFit/>
          </a:bodyPr>
          <a:lstStyle/>
          <a:p>
            <a:pPr>
              <a:lnSpc>
                <a:spcPct val="90000"/>
              </a:lnSpc>
            </a:pPr>
            <a:r>
              <a:rPr lang="en-US" sz="2000" b="1" cap="all" dirty="0">
                <a:solidFill>
                  <a:schemeClr val="tx2"/>
                </a:solidFill>
                <a:latin typeface="Trebuchet MS" panose="020B0603020202020204" pitchFamily="34" charset="0"/>
              </a:rPr>
              <a:t>o2</a:t>
            </a:r>
          </a:p>
        </p:txBody>
      </p:sp>
      <p:sp>
        <p:nvSpPr>
          <p:cNvPr id="20" name="Rectangle 19">
            <a:extLst>
              <a:ext uri="{FF2B5EF4-FFF2-40B4-BE49-F238E27FC236}">
                <a16:creationId xmlns:a16="http://schemas.microsoft.com/office/drawing/2014/main" id="{B89CABEC-1BD7-4B15-B443-99A88374193E}"/>
              </a:ext>
            </a:extLst>
          </p:cNvPr>
          <p:cNvSpPr/>
          <p:nvPr/>
        </p:nvSpPr>
        <p:spPr>
          <a:xfrm>
            <a:off x="5772261" y="2208550"/>
            <a:ext cx="4290977" cy="2677656"/>
          </a:xfrm>
          <a:prstGeom prst="rect">
            <a:avLst/>
          </a:prstGeom>
        </p:spPr>
        <p:txBody>
          <a:bodyPr wrap="square" anchor="t">
            <a:spAutoFit/>
          </a:bodyPr>
          <a:lstStyle/>
          <a:p>
            <a:r>
              <a:rPr lang="en-US" sz="1400" b="1" dirty="0">
                <a:solidFill>
                  <a:schemeClr val="bg1"/>
                </a:solidFill>
                <a:latin typeface="+mn-lt"/>
                <a:cs typeface="Courier New" panose="02070309020205020404" pitchFamily="49" charset="0"/>
              </a:rPr>
              <a:t>FP16 training.  </a:t>
            </a:r>
          </a:p>
          <a:p>
            <a:r>
              <a:rPr lang="en-US" sz="1400" b="1" dirty="0">
                <a:solidFill>
                  <a:schemeClr val="tx2"/>
                </a:solidFill>
                <a:latin typeface="+mn-lt"/>
                <a:cs typeface="Courier New" panose="02070309020205020404" pitchFamily="49" charset="0"/>
              </a:rPr>
              <a:t>O3</a:t>
            </a:r>
            <a:r>
              <a:rPr lang="en-US" sz="1400" dirty="0">
                <a:solidFill>
                  <a:schemeClr val="bg1"/>
                </a:solidFill>
                <a:latin typeface="+mn-lt"/>
                <a:cs typeface="Courier New" panose="02070309020205020404" pitchFamily="49" charset="0"/>
              </a:rPr>
              <a:t> can be useful to establish the “speed of light” for your model.  If your model uses batch normalization, add the manual override </a:t>
            </a:r>
            <a:r>
              <a:rPr lang="en-US" sz="1400" b="1" dirty="0">
                <a:solidFill>
                  <a:schemeClr val="bg1"/>
                </a:solidFill>
                <a:latin typeface="Courier New" panose="02070309020205020404" pitchFamily="49" charset="0"/>
                <a:cs typeface="Courier New" panose="02070309020205020404" pitchFamily="49" charset="0"/>
              </a:rPr>
              <a:t>keep_batchnorm_fp32=True</a:t>
            </a:r>
            <a:r>
              <a:rPr lang="en-US" sz="1400" dirty="0">
                <a:solidFill>
                  <a:schemeClr val="bg1"/>
                </a:solidFill>
                <a:latin typeface="+mn-lt"/>
                <a:cs typeface="Courier New" panose="02070309020205020404" pitchFamily="49" charset="0"/>
              </a:rPr>
              <a:t>, which enables </a:t>
            </a:r>
            <a:r>
              <a:rPr lang="en-US" sz="1400" dirty="0" err="1">
                <a:solidFill>
                  <a:schemeClr val="bg1"/>
                </a:solidFill>
                <a:latin typeface="+mn-lt"/>
                <a:cs typeface="Courier New" panose="02070309020205020404" pitchFamily="49" charset="0"/>
              </a:rPr>
              <a:t>cudnn</a:t>
            </a:r>
            <a:r>
              <a:rPr lang="en-US" sz="1400" dirty="0">
                <a:solidFill>
                  <a:schemeClr val="bg1"/>
                </a:solidFill>
                <a:latin typeface="+mn-lt"/>
                <a:cs typeface="Courier New" panose="02070309020205020404" pitchFamily="49" charset="0"/>
              </a:rPr>
              <a:t> </a:t>
            </a:r>
            <a:r>
              <a:rPr lang="en-US" sz="1400" dirty="0" err="1">
                <a:solidFill>
                  <a:schemeClr val="bg1"/>
                </a:solidFill>
                <a:latin typeface="+mn-lt"/>
                <a:cs typeface="Courier New" panose="02070309020205020404" pitchFamily="49" charset="0"/>
              </a:rPr>
              <a:t>batchnorm</a:t>
            </a:r>
            <a:r>
              <a:rPr lang="en-US" sz="1400" dirty="0">
                <a:solidFill>
                  <a:schemeClr val="bg1"/>
                </a:solidFill>
                <a:latin typeface="+mn-lt"/>
                <a:cs typeface="Courier New" panose="02070309020205020404" pitchFamily="49" charset="0"/>
              </a:rPr>
              <a:t>.</a:t>
            </a:r>
            <a:br>
              <a:rPr lang="en-US" sz="1400" dirty="0">
                <a:solidFill>
                  <a:schemeClr val="bg1"/>
                </a:solidFill>
                <a:latin typeface="+mn-lt"/>
                <a:cs typeface="Courier New" panose="02070309020205020404" pitchFamily="49" charset="0"/>
              </a:rPr>
            </a:br>
            <a:endParaRPr lang="en-US" sz="1400" dirty="0">
              <a:solidFill>
                <a:schemeClr val="bg1"/>
              </a:solidFill>
              <a:latin typeface="+mn-lt"/>
              <a:cs typeface="Courier New" panose="02070309020205020404" pitchFamily="49" charset="0"/>
            </a:endParaRPr>
          </a:p>
          <a:p>
            <a:r>
              <a:rPr lang="en-US" sz="1400" b="1" dirty="0" err="1">
                <a:solidFill>
                  <a:schemeClr val="tx2"/>
                </a:solidFill>
                <a:latin typeface="Courier New" panose="02070309020205020404" pitchFamily="49" charset="0"/>
                <a:ea typeface="Times New Roman" panose="02020603050405020304" pitchFamily="18" charset="0"/>
                <a:cs typeface="Courier New" panose="02070309020205020404" pitchFamily="49" charset="0"/>
              </a:rPr>
              <a:t>cast_model_type</a:t>
            </a:r>
            <a:r>
              <a:rPr lang="en-US" sz="1400" b="1" dirty="0">
                <a:solidFill>
                  <a:schemeClr val="tx2"/>
                </a:solidFill>
                <a:latin typeface="Courier New" panose="02070309020205020404" pitchFamily="49" charset="0"/>
                <a:ea typeface="Times New Roman" panose="02020603050405020304" pitchFamily="18" charset="0"/>
                <a:cs typeface="Courier New" panose="02070309020205020404" pitchFamily="49" charset="0"/>
              </a:rPr>
              <a:t>=torch.float16</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bg1"/>
                </a:solidFill>
                <a:latin typeface="Courier New" panose="02070309020205020404" pitchFamily="49" charset="0"/>
                <a:ea typeface="Times New Roman" panose="02020603050405020304" pitchFamily="18" charset="0"/>
                <a:cs typeface="Courier New" panose="02070309020205020404" pitchFamily="49" charset="0"/>
              </a:rPr>
              <a:t>patch_torch_functions</a:t>
            </a: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=False</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keep_batchnorm_fp32=False</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bg1"/>
                </a:solidFill>
                <a:latin typeface="Courier New" panose="02070309020205020404" pitchFamily="49" charset="0"/>
                <a:ea typeface="Times New Roman" panose="02020603050405020304" pitchFamily="18" charset="0"/>
                <a:cs typeface="Courier New" panose="02070309020205020404" pitchFamily="49" charset="0"/>
              </a:rPr>
              <a:t>master_weights</a:t>
            </a: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=False</a:t>
            </a:r>
            <a:b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br>
            <a:r>
              <a:rPr lang="en-US" sz="1400" b="1" dirty="0" err="1">
                <a:solidFill>
                  <a:schemeClr val="bg1"/>
                </a:solidFill>
                <a:latin typeface="Courier New" panose="02070309020205020404" pitchFamily="49" charset="0"/>
                <a:ea typeface="Times New Roman" panose="02020603050405020304" pitchFamily="18" charset="0"/>
                <a:cs typeface="Courier New" panose="02070309020205020404" pitchFamily="49" charset="0"/>
              </a:rPr>
              <a:t>loss_scale</a:t>
            </a:r>
            <a:r>
              <a:rPr lang="en-US" sz="1400" b="1" dirty="0">
                <a:solidFill>
                  <a:schemeClr val="bg1"/>
                </a:solidFill>
                <a:latin typeface="Courier New" panose="02070309020205020404" pitchFamily="49" charset="0"/>
                <a:ea typeface="Times New Roman" panose="02020603050405020304" pitchFamily="18" charset="0"/>
                <a:cs typeface="Courier New" panose="02070309020205020404" pitchFamily="49" charset="0"/>
              </a:rPr>
              <a:t>=1.0</a:t>
            </a:r>
            <a:endParaRPr lang="en-US" sz="1400" dirty="0">
              <a:solidFill>
                <a:schemeClr val="bg1"/>
              </a:solidFill>
            </a:endParaRPr>
          </a:p>
        </p:txBody>
      </p:sp>
      <p:sp>
        <p:nvSpPr>
          <p:cNvPr id="21" name="Rectangle 20">
            <a:extLst>
              <a:ext uri="{FF2B5EF4-FFF2-40B4-BE49-F238E27FC236}">
                <a16:creationId xmlns:a16="http://schemas.microsoft.com/office/drawing/2014/main" id="{9E00A904-0C06-4D2D-9CD1-7DDB793536B7}"/>
              </a:ext>
            </a:extLst>
          </p:cNvPr>
          <p:cNvSpPr/>
          <p:nvPr/>
        </p:nvSpPr>
        <p:spPr>
          <a:xfrm>
            <a:off x="5772261" y="1834217"/>
            <a:ext cx="4236097" cy="369332"/>
          </a:xfrm>
          <a:prstGeom prst="rect">
            <a:avLst/>
          </a:prstGeom>
        </p:spPr>
        <p:txBody>
          <a:bodyPr wrap="square" anchor="b">
            <a:spAutoFit/>
          </a:bodyPr>
          <a:lstStyle/>
          <a:p>
            <a:pPr>
              <a:lnSpc>
                <a:spcPct val="90000"/>
              </a:lnSpc>
            </a:pPr>
            <a:r>
              <a:rPr lang="en-US" sz="2000" b="1" cap="all" dirty="0">
                <a:solidFill>
                  <a:schemeClr val="tx2"/>
                </a:solidFill>
                <a:latin typeface="Trebuchet MS" panose="020B0603020202020204" pitchFamily="34" charset="0"/>
              </a:rPr>
              <a:t>O3</a:t>
            </a:r>
          </a:p>
        </p:txBody>
      </p:sp>
    </p:spTree>
    <p:extLst>
      <p:ext uri="{BB962C8B-B14F-4D97-AF65-F5344CB8AC3E}">
        <p14:creationId xmlns:p14="http://schemas.microsoft.com/office/powerpoint/2010/main" val="40490956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1"/>
            <a:ext cx="9976104" cy="731520"/>
          </a:xfrm>
        </p:spPr>
        <p:txBody>
          <a:bodyPr/>
          <a:lstStyle/>
          <a:p>
            <a:r>
              <a:rPr lang="en-US" dirty="0" err="1"/>
              <a:t>Opt_levels</a:t>
            </a:r>
            <a:r>
              <a:rPr lang="en-US" dirty="0"/>
              <a:t> and properties</a:t>
            </a:r>
          </a:p>
        </p:txBody>
      </p:sp>
      <p:sp>
        <p:nvSpPr>
          <p:cNvPr id="6" name="Content Placeholder 2">
            <a:extLst>
              <a:ext uri="{FF2B5EF4-FFF2-40B4-BE49-F238E27FC236}">
                <a16:creationId xmlns:a16="http://schemas.microsoft.com/office/drawing/2014/main" id="{F370EA5A-8D71-451C-A981-00457F36A4FE}"/>
              </a:ext>
            </a:extLst>
          </p:cNvPr>
          <p:cNvSpPr txBox="1">
            <a:spLocks/>
          </p:cNvSpPr>
          <p:nvPr/>
        </p:nvSpPr>
        <p:spPr bwMode="auto">
          <a:xfrm>
            <a:off x="566698" y="976388"/>
            <a:ext cx="9839405" cy="73152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lvl="1" algn="ctr" defTabSz="914400"/>
            <a:r>
              <a:rPr lang="en-US" sz="2200" dirty="0">
                <a:solidFill>
                  <a:schemeClr val="tx2"/>
                </a:solidFill>
              </a:rPr>
              <a:t>Properties for a given </a:t>
            </a:r>
            <a:r>
              <a:rPr lang="en-US" sz="2200" dirty="0" err="1">
                <a:solidFill>
                  <a:schemeClr val="tx2"/>
                </a:solidFill>
              </a:rPr>
              <a:t>opt_level</a:t>
            </a:r>
            <a:r>
              <a:rPr lang="en-US" sz="2200" dirty="0">
                <a:solidFill>
                  <a:schemeClr val="tx2"/>
                </a:solidFill>
              </a:rPr>
              <a:t> can be individually overridden.</a:t>
            </a:r>
            <a:endParaRPr lang="en-US" sz="2200" kern="0" dirty="0">
              <a:solidFill>
                <a:schemeClr val="tx2"/>
              </a:solidFill>
            </a:endParaRPr>
          </a:p>
        </p:txBody>
      </p:sp>
      <p:sp>
        <p:nvSpPr>
          <p:cNvPr id="11" name="Content Placeholder 2">
            <a:extLst>
              <a:ext uri="{FF2B5EF4-FFF2-40B4-BE49-F238E27FC236}">
                <a16:creationId xmlns:a16="http://schemas.microsoft.com/office/drawing/2014/main" id="{F8FDF4C0-2267-4FAE-8A76-3657FA564DD8}"/>
              </a:ext>
            </a:extLst>
          </p:cNvPr>
          <p:cNvSpPr txBox="1">
            <a:spLocks/>
          </p:cNvSpPr>
          <p:nvPr/>
        </p:nvSpPr>
        <p:spPr bwMode="auto">
          <a:xfrm>
            <a:off x="497255" y="1471607"/>
            <a:ext cx="7432081"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lvl="1" defTabSz="914400"/>
            <a:br>
              <a:rPr lang="en-US" sz="2200" kern="0" dirty="0"/>
            </a:br>
            <a:r>
              <a:rPr lang="en-US" b="1" kern="0" dirty="0">
                <a:latin typeface="Courier New" panose="02070309020205020404" pitchFamily="49" charset="0"/>
                <a:cs typeface="Courier New" panose="02070309020205020404" pitchFamily="49" charset="0"/>
              </a:rPr>
              <a:t>model, optimizer = </a:t>
            </a:r>
            <a:r>
              <a:rPr lang="en-US" b="1" kern="0" dirty="0" err="1">
                <a:latin typeface="Courier New" panose="02070309020205020404" pitchFamily="49" charset="0"/>
                <a:cs typeface="Courier New" panose="02070309020205020404" pitchFamily="49" charset="0"/>
              </a:rPr>
              <a:t>amp.initialize</a:t>
            </a:r>
            <a:r>
              <a:rPr lang="en-US" b="1" kern="0" dirty="0">
                <a:latin typeface="Courier New" panose="02070309020205020404" pitchFamily="49" charset="0"/>
                <a:cs typeface="Courier New" panose="02070309020205020404" pitchFamily="49" charset="0"/>
              </a:rPr>
              <a:t>(model, optimizer,</a:t>
            </a:r>
            <a:br>
              <a:rPr lang="en-US" b="1" kern="0" dirty="0">
                <a:latin typeface="Courier New" panose="02070309020205020404" pitchFamily="49" charset="0"/>
                <a:cs typeface="Courier New" panose="02070309020205020404" pitchFamily="49" charset="0"/>
              </a:rPr>
            </a:br>
            <a:endParaRPr lang="en-US" b="1" kern="0" dirty="0">
              <a:latin typeface="Courier New" panose="02070309020205020404" pitchFamily="49" charset="0"/>
              <a:cs typeface="Courier New" panose="02070309020205020404" pitchFamily="49" charset="0"/>
            </a:endParaRPr>
          </a:p>
          <a:p>
            <a:pPr marL="0" lvl="1" defTabSz="914400"/>
            <a:r>
              <a:rPr lang="en-US" b="1" kern="0" dirty="0">
                <a:latin typeface="Courier New" panose="02070309020205020404" pitchFamily="49" charset="0"/>
                <a:cs typeface="Courier New" panose="02070309020205020404" pitchFamily="49" charset="0"/>
              </a:rPr>
              <a:t>               </a:t>
            </a:r>
            <a:r>
              <a:rPr lang="en-US" b="1" kern="0" dirty="0" err="1">
                <a:latin typeface="Courier New" panose="02070309020205020404" pitchFamily="49" charset="0"/>
                <a:cs typeface="Courier New" panose="02070309020205020404" pitchFamily="49" charset="0"/>
              </a:rPr>
              <a:t>opt_level</a:t>
            </a:r>
            <a:r>
              <a:rPr lang="en-US" b="1" kern="0" dirty="0">
                <a:latin typeface="Courier New" panose="02070309020205020404" pitchFamily="49" charset="0"/>
                <a:cs typeface="Courier New" panose="02070309020205020404" pitchFamily="49" charset="0"/>
              </a:rPr>
              <a:t>=“O1”,</a:t>
            </a:r>
            <a:br>
              <a:rPr lang="en-US" b="1" kern="0" dirty="0">
                <a:latin typeface="Courier New" panose="02070309020205020404" pitchFamily="49" charset="0"/>
                <a:cs typeface="Courier New" panose="02070309020205020404" pitchFamily="49" charset="0"/>
              </a:rPr>
            </a:br>
            <a:br>
              <a:rPr lang="en-US" b="1" kern="0" dirty="0">
                <a:latin typeface="Courier New" panose="02070309020205020404" pitchFamily="49" charset="0"/>
                <a:cs typeface="Courier New" panose="02070309020205020404" pitchFamily="49" charset="0"/>
              </a:rPr>
            </a:br>
            <a:br>
              <a:rPr lang="en-US" b="1" kern="0" dirty="0">
                <a:latin typeface="Courier New" panose="02070309020205020404" pitchFamily="49" charset="0"/>
                <a:ea typeface="Times New Roman" panose="02020603050405020304" pitchFamily="18" charset="0"/>
                <a:cs typeface="Courier New" panose="02070309020205020404" pitchFamily="49" charset="0"/>
              </a:rPr>
            </a:br>
            <a:r>
              <a:rPr lang="en-US" b="1" kern="0" dirty="0">
                <a:latin typeface="Courier New" panose="02070309020205020404" pitchFamily="49" charset="0"/>
                <a:ea typeface="Times New Roman" panose="02020603050405020304" pitchFamily="18" charset="0"/>
                <a:cs typeface="Courier New" panose="02070309020205020404" pitchFamily="49" charset="0"/>
              </a:rPr>
              <a:t>               </a:t>
            </a:r>
            <a:r>
              <a:rPr lang="en-US" b="1" kern="0" dirty="0" err="1">
                <a:latin typeface="Courier New" panose="02070309020205020404" pitchFamily="49" charset="0"/>
                <a:ea typeface="Times New Roman" panose="02020603050405020304" pitchFamily="18" charset="0"/>
                <a:cs typeface="Courier New" panose="02070309020205020404" pitchFamily="49" charset="0"/>
              </a:rPr>
              <a:t>loss_scale</a:t>
            </a:r>
            <a:r>
              <a:rPr lang="en-US" b="1" kern="0" dirty="0">
                <a:latin typeface="Courier New" panose="02070309020205020404" pitchFamily="49" charset="0"/>
                <a:ea typeface="Times New Roman" panose="02020603050405020304" pitchFamily="18" charset="0"/>
                <a:cs typeface="Courier New" panose="02070309020205020404" pitchFamily="49" charset="0"/>
              </a:rPr>
              <a:t>=128.0)</a:t>
            </a:r>
            <a:br>
              <a:rPr lang="en-US" b="1" kern="0" dirty="0">
                <a:latin typeface="Courier New" panose="02070309020205020404" pitchFamily="49" charset="0"/>
                <a:ea typeface="Times New Roman" panose="02020603050405020304" pitchFamily="18" charset="0"/>
                <a:cs typeface="Courier New" panose="02070309020205020404" pitchFamily="49" charset="0"/>
              </a:rPr>
            </a:br>
            <a:br>
              <a:rPr lang="en-US" b="1" kern="0" dirty="0">
                <a:latin typeface="Courier New" panose="02070309020205020404" pitchFamily="49" charset="0"/>
                <a:ea typeface="Times New Roman" panose="02020603050405020304" pitchFamily="18" charset="0"/>
                <a:cs typeface="Courier New" panose="02070309020205020404" pitchFamily="49" charset="0"/>
              </a:rPr>
            </a:br>
            <a:br>
              <a:rPr lang="en-US" kern="0" dirty="0"/>
            </a:br>
            <a:endParaRPr lang="en-US" sz="2200" kern="0" dirty="0"/>
          </a:p>
        </p:txBody>
      </p:sp>
      <p:sp>
        <p:nvSpPr>
          <p:cNvPr id="12" name="Right Brace 11">
            <a:extLst>
              <a:ext uri="{FF2B5EF4-FFF2-40B4-BE49-F238E27FC236}">
                <a16:creationId xmlns:a16="http://schemas.microsoft.com/office/drawing/2014/main" id="{16045DDB-A3E1-4AAA-A03B-EE4AE1F6E249}"/>
              </a:ext>
            </a:extLst>
          </p:cNvPr>
          <p:cNvSpPr/>
          <p:nvPr/>
        </p:nvSpPr>
        <p:spPr>
          <a:xfrm>
            <a:off x="5137150" y="3238689"/>
            <a:ext cx="558800" cy="369332"/>
          </a:xfrm>
          <a:prstGeom prst="rightBrace">
            <a:avLst/>
          </a:prstGeom>
          <a:noFill/>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Rectangle 12">
            <a:extLst>
              <a:ext uri="{FF2B5EF4-FFF2-40B4-BE49-F238E27FC236}">
                <a16:creationId xmlns:a16="http://schemas.microsoft.com/office/drawing/2014/main" id="{5217D301-5293-4D02-835C-3912676802AC}"/>
              </a:ext>
            </a:extLst>
          </p:cNvPr>
          <p:cNvSpPr/>
          <p:nvPr/>
        </p:nvSpPr>
        <p:spPr>
          <a:xfrm>
            <a:off x="5810250" y="3105339"/>
            <a:ext cx="4725204" cy="646331"/>
          </a:xfrm>
          <a:prstGeom prst="rect">
            <a:avLst/>
          </a:prstGeom>
        </p:spPr>
        <p:txBody>
          <a:bodyPr wrap="none">
            <a:spAutoFit/>
          </a:bodyPr>
          <a:lstStyle/>
          <a:p>
            <a:r>
              <a:rPr lang="en-US" dirty="0">
                <a:solidFill>
                  <a:schemeClr val="tx2"/>
                </a:solidFill>
                <a:latin typeface="+mn-lt"/>
                <a:cs typeface="Courier New" panose="02070309020205020404" pitchFamily="49" charset="0"/>
              </a:rPr>
              <a:t>Optional override:  Tells Amp to use a static</a:t>
            </a:r>
            <a:br>
              <a:rPr lang="en-US" dirty="0">
                <a:solidFill>
                  <a:schemeClr val="tx2"/>
                </a:solidFill>
                <a:latin typeface="+mn-lt"/>
                <a:cs typeface="Courier New" panose="02070309020205020404" pitchFamily="49" charset="0"/>
              </a:rPr>
            </a:br>
            <a:r>
              <a:rPr lang="en-US" dirty="0">
                <a:solidFill>
                  <a:schemeClr val="tx2"/>
                </a:solidFill>
                <a:latin typeface="+mn-lt"/>
                <a:cs typeface="Courier New" panose="02070309020205020404" pitchFamily="49" charset="0"/>
              </a:rPr>
              <a:t>loss scale of 128.0 instead.</a:t>
            </a:r>
            <a:endParaRPr lang="en-US" dirty="0">
              <a:solidFill>
                <a:schemeClr val="tx2"/>
              </a:solidFill>
              <a:latin typeface="+mn-lt"/>
            </a:endParaRPr>
          </a:p>
        </p:txBody>
      </p:sp>
      <p:sp>
        <p:nvSpPr>
          <p:cNvPr id="14" name="Right Brace 13">
            <a:extLst>
              <a:ext uri="{FF2B5EF4-FFF2-40B4-BE49-F238E27FC236}">
                <a16:creationId xmlns:a16="http://schemas.microsoft.com/office/drawing/2014/main" id="{11B94FAB-F707-4DF2-BBE8-CFC62CCA03F2}"/>
              </a:ext>
            </a:extLst>
          </p:cNvPr>
          <p:cNvSpPr/>
          <p:nvPr/>
        </p:nvSpPr>
        <p:spPr>
          <a:xfrm>
            <a:off x="4736675" y="2450212"/>
            <a:ext cx="558800" cy="368300"/>
          </a:xfrm>
          <a:prstGeom prst="rightBrace">
            <a:avLst/>
          </a:prstGeom>
          <a:noFill/>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Rectangle 14">
            <a:extLst>
              <a:ext uri="{FF2B5EF4-FFF2-40B4-BE49-F238E27FC236}">
                <a16:creationId xmlns:a16="http://schemas.microsoft.com/office/drawing/2014/main" id="{E0A2AB3A-6833-48E5-8460-2EF155BAE824}"/>
              </a:ext>
            </a:extLst>
          </p:cNvPr>
          <p:cNvSpPr/>
          <p:nvPr/>
        </p:nvSpPr>
        <p:spPr>
          <a:xfrm>
            <a:off x="5367160" y="2429844"/>
            <a:ext cx="5890177" cy="369332"/>
          </a:xfrm>
          <a:prstGeom prst="rect">
            <a:avLst/>
          </a:prstGeom>
        </p:spPr>
        <p:txBody>
          <a:bodyPr wrap="square">
            <a:spAutoFit/>
          </a:bodyPr>
          <a:lstStyle/>
          <a:p>
            <a:r>
              <a:rPr lang="en-US" dirty="0">
                <a:solidFill>
                  <a:schemeClr val="tx2"/>
                </a:solidFill>
                <a:latin typeface="+mn-lt"/>
                <a:cs typeface="Courier New" panose="02070309020205020404" pitchFamily="49" charset="0"/>
              </a:rPr>
              <a:t>Sets up </a:t>
            </a:r>
            <a:r>
              <a:rPr lang="en-US" b="1" dirty="0" err="1">
                <a:solidFill>
                  <a:schemeClr val="tx2"/>
                </a:solidFill>
                <a:latin typeface="Courier New" panose="02070309020205020404" pitchFamily="49" charset="0"/>
                <a:cs typeface="Courier New" panose="02070309020205020404" pitchFamily="49" charset="0"/>
              </a:rPr>
              <a:t>loss_scale</a:t>
            </a:r>
            <a:r>
              <a:rPr lang="en-US" b="1" dirty="0">
                <a:solidFill>
                  <a:schemeClr val="tx2"/>
                </a:solidFill>
                <a:latin typeface="Courier New" panose="02070309020205020404" pitchFamily="49" charset="0"/>
                <a:cs typeface="Courier New" panose="02070309020205020404" pitchFamily="49" charset="0"/>
              </a:rPr>
              <a:t>=“dynamic”</a:t>
            </a:r>
            <a:r>
              <a:rPr lang="en-US" dirty="0">
                <a:solidFill>
                  <a:schemeClr val="tx2"/>
                </a:solidFill>
                <a:latin typeface="+mn-lt"/>
                <a:cs typeface="Courier New" panose="02070309020205020404" pitchFamily="49" charset="0"/>
              </a:rPr>
              <a:t> by default.</a:t>
            </a:r>
            <a:endParaRPr lang="en-US" dirty="0">
              <a:solidFill>
                <a:schemeClr val="tx2"/>
              </a:solidFill>
              <a:latin typeface="+mn-lt"/>
            </a:endParaRPr>
          </a:p>
        </p:txBody>
      </p:sp>
    </p:spTree>
    <p:extLst>
      <p:ext uri="{BB962C8B-B14F-4D97-AF65-F5344CB8AC3E}">
        <p14:creationId xmlns:p14="http://schemas.microsoft.com/office/powerpoint/2010/main" val="2757022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p:txBody>
          <a:bodyPr/>
          <a:lstStyle/>
          <a:p>
            <a:r>
              <a:rPr lang="en-US" dirty="0"/>
              <a:t>Talk Overview</a:t>
            </a:r>
            <a:endParaRPr lang="en-US" dirty="0">
              <a:solidFill>
                <a:schemeClr val="tx1"/>
              </a:solidFill>
            </a:endParaRPr>
          </a:p>
        </p:txBody>
      </p:sp>
      <p:sp>
        <p:nvSpPr>
          <p:cNvPr id="3" name="Content Placeholder 2">
            <a:extLst>
              <a:ext uri="{FF2B5EF4-FFF2-40B4-BE49-F238E27FC236}">
                <a16:creationId xmlns:a16="http://schemas.microsoft.com/office/drawing/2014/main" id="{C11D5EE6-77C1-44BE-8D9A-464697A1BC3D}"/>
              </a:ext>
            </a:extLst>
          </p:cNvPr>
          <p:cNvSpPr>
            <a:spLocks noGrp="1"/>
          </p:cNvSpPr>
          <p:nvPr>
            <p:ph idx="1"/>
          </p:nvPr>
        </p:nvSpPr>
        <p:spPr>
          <a:xfrm>
            <a:off x="1701529" y="2103035"/>
            <a:ext cx="7569743" cy="3718925"/>
          </a:xfrm>
        </p:spPr>
        <p:txBody>
          <a:bodyPr/>
          <a:lstStyle/>
          <a:p>
            <a:pPr marL="514350" indent="-514350">
              <a:lnSpc>
                <a:spcPct val="100000"/>
              </a:lnSpc>
              <a:buFontTx/>
              <a:buAutoNum type="arabicPeriod"/>
            </a:pPr>
            <a:r>
              <a:rPr lang="en-US" sz="2200" dirty="0">
                <a:solidFill>
                  <a:srgbClr val="000000"/>
                </a:solidFill>
              </a:rPr>
              <a:t>Introduction to Mixed Precision Training</a:t>
            </a:r>
          </a:p>
          <a:p>
            <a:pPr marL="514350" indent="-514350">
              <a:lnSpc>
                <a:spcPct val="100000"/>
              </a:lnSpc>
              <a:buFontTx/>
              <a:buAutoNum type="arabicPeriod"/>
            </a:pPr>
            <a:r>
              <a:rPr lang="en-US" sz="2200" dirty="0">
                <a:solidFill>
                  <a:srgbClr val="000000"/>
                </a:solidFill>
              </a:rPr>
              <a:t>Automatic Mixed Precision (AMP) for </a:t>
            </a:r>
            <a:r>
              <a:rPr lang="en-US" sz="2200" dirty="0" err="1">
                <a:solidFill>
                  <a:srgbClr val="000000"/>
                </a:solidFill>
              </a:rPr>
              <a:t>PyTorch</a:t>
            </a:r>
            <a:endParaRPr lang="en-US" sz="2200" dirty="0">
              <a:solidFill>
                <a:srgbClr val="000000"/>
              </a:solidFill>
            </a:endParaRPr>
          </a:p>
          <a:p>
            <a:pPr marL="514350" indent="-514350">
              <a:lnSpc>
                <a:spcPct val="100000"/>
              </a:lnSpc>
              <a:buFontTx/>
              <a:buAutoNum type="arabicPeriod"/>
            </a:pPr>
            <a:r>
              <a:rPr lang="en-US" sz="2200" dirty="0">
                <a:solidFill>
                  <a:srgbClr val="000000"/>
                </a:solidFill>
              </a:rPr>
              <a:t>Mixed Precision Principles in AMP</a:t>
            </a:r>
          </a:p>
          <a:p>
            <a:pPr marL="514350" indent="-514350">
              <a:lnSpc>
                <a:spcPct val="100000"/>
              </a:lnSpc>
              <a:buFontTx/>
              <a:buAutoNum type="arabicPeriod"/>
            </a:pPr>
            <a:r>
              <a:rPr lang="en-US" sz="2200" dirty="0">
                <a:solidFill>
                  <a:srgbClr val="000000"/>
                </a:solidFill>
              </a:rPr>
              <a:t>Tensor Core Performance Tips</a:t>
            </a:r>
          </a:p>
          <a:p>
            <a:pPr marL="514350" indent="-514350">
              <a:lnSpc>
                <a:spcPct val="100000"/>
              </a:lnSpc>
              <a:buFontTx/>
              <a:buAutoNum type="arabicPeriod"/>
            </a:pPr>
            <a:endParaRPr lang="en-US" sz="2200" dirty="0">
              <a:solidFill>
                <a:srgbClr val="000000"/>
              </a:solidFill>
            </a:endParaRPr>
          </a:p>
          <a:p>
            <a:pPr marL="514350" indent="-514350">
              <a:lnSpc>
                <a:spcPct val="100000"/>
              </a:lnSpc>
              <a:buFont typeface="Arial"/>
              <a:buChar char="•"/>
            </a:pPr>
            <a:endParaRPr lang="en-US" sz="2200" dirty="0">
              <a:solidFill>
                <a:srgbClr val="000000"/>
              </a:solidFill>
            </a:endParaRPr>
          </a:p>
          <a:p>
            <a:pPr marL="514350" indent="-514350">
              <a:lnSpc>
                <a:spcPct val="100000"/>
              </a:lnSpc>
              <a:buFont typeface="Arial"/>
              <a:buChar char="•"/>
            </a:pPr>
            <a:endParaRPr lang="en-US" sz="2200" dirty="0">
              <a:solidFill>
                <a:srgbClr val="000000"/>
              </a:solidFill>
            </a:endParaRPr>
          </a:p>
        </p:txBody>
      </p:sp>
    </p:spTree>
    <p:extLst>
      <p:ext uri="{BB962C8B-B14F-4D97-AF65-F5344CB8AC3E}">
        <p14:creationId xmlns:p14="http://schemas.microsoft.com/office/powerpoint/2010/main" val="23213234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1"/>
            <a:ext cx="9976104" cy="731520"/>
          </a:xfrm>
        </p:spPr>
        <p:txBody>
          <a:bodyPr/>
          <a:lstStyle/>
          <a:p>
            <a:r>
              <a:rPr lang="en-US" dirty="0" err="1"/>
              <a:t>Opt_levels</a:t>
            </a:r>
            <a:r>
              <a:rPr lang="en-US" dirty="0"/>
              <a:t> and properties</a:t>
            </a:r>
          </a:p>
        </p:txBody>
      </p:sp>
      <p:sp>
        <p:nvSpPr>
          <p:cNvPr id="5" name="Content Placeholder 2">
            <a:extLst>
              <a:ext uri="{FF2B5EF4-FFF2-40B4-BE49-F238E27FC236}">
                <a16:creationId xmlns:a16="http://schemas.microsoft.com/office/drawing/2014/main" id="{D15F6C11-534F-4B26-BCDA-B798B2EFD121}"/>
              </a:ext>
            </a:extLst>
          </p:cNvPr>
          <p:cNvSpPr>
            <a:spLocks noGrp="1"/>
          </p:cNvSpPr>
          <p:nvPr>
            <p:ph idx="1"/>
          </p:nvPr>
        </p:nvSpPr>
        <p:spPr>
          <a:xfrm>
            <a:off x="497255" y="1471607"/>
            <a:ext cx="7432081" cy="4114800"/>
          </a:xfrm>
        </p:spPr>
        <p:txBody>
          <a:bodyPr/>
          <a:lstStyle/>
          <a:p>
            <a:pPr marL="0" lvl="1"/>
            <a:br>
              <a:rPr lang="en-US" sz="2200" dirty="0"/>
            </a:br>
            <a:r>
              <a:rPr lang="en-US" b="1" dirty="0">
                <a:latin typeface="Courier New" panose="02070309020205020404" pitchFamily="49" charset="0"/>
                <a:cs typeface="Courier New" panose="02070309020205020404" pitchFamily="49" charset="0"/>
              </a:rPr>
              <a:t>model, optimizer = </a:t>
            </a:r>
            <a:r>
              <a:rPr lang="en-US" b="1" dirty="0" err="1">
                <a:latin typeface="Courier New" panose="02070309020205020404" pitchFamily="49" charset="0"/>
                <a:cs typeface="Courier New" panose="02070309020205020404" pitchFamily="49" charset="0"/>
              </a:rPr>
              <a:t>amp.initialize</a:t>
            </a:r>
            <a:r>
              <a:rPr lang="en-US" b="1" dirty="0">
                <a:latin typeface="Courier New" panose="02070309020205020404" pitchFamily="49" charset="0"/>
                <a:cs typeface="Courier New" panose="02070309020205020404" pitchFamily="49" charset="0"/>
              </a:rPr>
              <a:t>(model, optimizer,</a:t>
            </a:r>
            <a:br>
              <a:rPr lang="en-US" b="1" dirty="0">
                <a:latin typeface="Courier New" panose="02070309020205020404" pitchFamily="49" charset="0"/>
                <a:cs typeface="Courier New" panose="02070309020205020404" pitchFamily="49" charset="0"/>
              </a:rPr>
            </a:br>
            <a:endParaRPr lang="en-US" b="1" dirty="0">
              <a:latin typeface="Courier New" panose="02070309020205020404" pitchFamily="49" charset="0"/>
              <a:cs typeface="Courier New" panose="02070309020205020404" pitchFamily="49" charset="0"/>
            </a:endParaRPr>
          </a:p>
          <a:p>
            <a:pPr marL="0" lvl="1"/>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opt_level</a:t>
            </a:r>
            <a:r>
              <a:rPr lang="en-US" b="1" dirty="0">
                <a:latin typeface="Courier New" panose="02070309020205020404" pitchFamily="49" charset="0"/>
                <a:cs typeface="Courier New" panose="02070309020205020404" pitchFamily="49" charset="0"/>
              </a:rPr>
              <a:t>=“O1”,</a:t>
            </a:r>
            <a:br>
              <a:rPr lang="en-US" b="1" dirty="0">
                <a:latin typeface="Courier New" panose="02070309020205020404" pitchFamily="49" charset="0"/>
                <a:cs typeface="Courier New" panose="02070309020205020404" pitchFamily="49" charset="0"/>
              </a:rPr>
            </a:br>
            <a:br>
              <a:rPr lang="en-US" b="1" dirty="0">
                <a:latin typeface="Courier New" panose="02070309020205020404" pitchFamily="49" charset="0"/>
                <a:cs typeface="Courier New" panose="02070309020205020404" pitchFamily="49" charset="0"/>
              </a:rPr>
            </a:br>
            <a:br>
              <a:rPr lang="en-US" b="1" dirty="0">
                <a:latin typeface="Courier New" panose="02070309020205020404" pitchFamily="49" charset="0"/>
                <a:ea typeface="Times New Roman" panose="02020603050405020304" pitchFamily="18" charset="0"/>
                <a:cs typeface="Courier New" panose="02070309020205020404" pitchFamily="49" charset="0"/>
              </a:rPr>
            </a:br>
            <a:r>
              <a:rPr lang="en-US" b="1" dirty="0">
                <a:latin typeface="Courier New" panose="02070309020205020404" pitchFamily="49" charset="0"/>
                <a:ea typeface="Times New Roman" panose="02020603050405020304" pitchFamily="18" charset="0"/>
                <a:cs typeface="Courier New" panose="02070309020205020404" pitchFamily="49" charset="0"/>
              </a:rPr>
              <a:t>               </a:t>
            </a:r>
            <a:r>
              <a:rPr lang="en-US" b="1" dirty="0" err="1">
                <a:latin typeface="Courier New" panose="02070309020205020404" pitchFamily="49" charset="0"/>
                <a:ea typeface="Times New Roman" panose="02020603050405020304" pitchFamily="18" charset="0"/>
                <a:cs typeface="Courier New" panose="02070309020205020404" pitchFamily="49" charset="0"/>
              </a:rPr>
              <a:t>loss_scale</a:t>
            </a:r>
            <a:r>
              <a:rPr lang="en-US" b="1" dirty="0">
                <a:latin typeface="Courier New" panose="02070309020205020404" pitchFamily="49" charset="0"/>
                <a:ea typeface="Times New Roman" panose="02020603050405020304" pitchFamily="18" charset="0"/>
                <a:cs typeface="Courier New" panose="02070309020205020404" pitchFamily="49" charset="0"/>
              </a:rPr>
              <a:t>=128.0)</a:t>
            </a:r>
            <a:br>
              <a:rPr lang="en-US" b="1" dirty="0">
                <a:latin typeface="Courier New" panose="02070309020205020404" pitchFamily="49" charset="0"/>
                <a:ea typeface="Times New Roman" panose="02020603050405020304" pitchFamily="18" charset="0"/>
                <a:cs typeface="Courier New" panose="02070309020205020404" pitchFamily="49" charset="0"/>
              </a:rPr>
            </a:br>
            <a:br>
              <a:rPr lang="en-US" b="1" dirty="0">
                <a:latin typeface="Courier New" panose="02070309020205020404" pitchFamily="49" charset="0"/>
                <a:ea typeface="Times New Roman" panose="02020603050405020304" pitchFamily="18" charset="0"/>
                <a:cs typeface="Courier New" panose="02070309020205020404" pitchFamily="49" charset="0"/>
              </a:rPr>
            </a:br>
            <a:br>
              <a:rPr lang="en-US" dirty="0"/>
            </a:br>
            <a:endParaRPr lang="en-US" sz="2200" dirty="0"/>
          </a:p>
        </p:txBody>
      </p:sp>
      <p:sp>
        <p:nvSpPr>
          <p:cNvPr id="6" name="Content Placeholder 2">
            <a:extLst>
              <a:ext uri="{FF2B5EF4-FFF2-40B4-BE49-F238E27FC236}">
                <a16:creationId xmlns:a16="http://schemas.microsoft.com/office/drawing/2014/main" id="{F370EA5A-8D71-451C-A981-00457F36A4FE}"/>
              </a:ext>
            </a:extLst>
          </p:cNvPr>
          <p:cNvSpPr txBox="1">
            <a:spLocks/>
          </p:cNvSpPr>
          <p:nvPr/>
        </p:nvSpPr>
        <p:spPr bwMode="auto">
          <a:xfrm>
            <a:off x="566698" y="976388"/>
            <a:ext cx="9839405" cy="73152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lvl="1" algn="ctr" defTabSz="914400"/>
            <a:r>
              <a:rPr lang="en-US" sz="2200" dirty="0">
                <a:solidFill>
                  <a:schemeClr val="tx2"/>
                </a:solidFill>
              </a:rPr>
              <a:t>Properties for a given </a:t>
            </a:r>
            <a:r>
              <a:rPr lang="en-US" sz="2200" dirty="0" err="1">
                <a:solidFill>
                  <a:schemeClr val="tx2"/>
                </a:solidFill>
              </a:rPr>
              <a:t>opt_level</a:t>
            </a:r>
            <a:r>
              <a:rPr lang="en-US" sz="2200" dirty="0">
                <a:solidFill>
                  <a:schemeClr val="tx2"/>
                </a:solidFill>
              </a:rPr>
              <a:t> can be individually overridden.</a:t>
            </a:r>
            <a:endParaRPr lang="en-US" sz="2200" kern="0" dirty="0">
              <a:solidFill>
                <a:schemeClr val="tx2"/>
              </a:solidFill>
            </a:endParaRPr>
          </a:p>
        </p:txBody>
      </p:sp>
      <p:sp>
        <p:nvSpPr>
          <p:cNvPr id="2" name="Right Brace 1">
            <a:extLst>
              <a:ext uri="{FF2B5EF4-FFF2-40B4-BE49-F238E27FC236}">
                <a16:creationId xmlns:a16="http://schemas.microsoft.com/office/drawing/2014/main" id="{8280A14F-0600-4540-9B28-6126D807B6BA}"/>
              </a:ext>
            </a:extLst>
          </p:cNvPr>
          <p:cNvSpPr/>
          <p:nvPr/>
        </p:nvSpPr>
        <p:spPr>
          <a:xfrm>
            <a:off x="5137150" y="3238689"/>
            <a:ext cx="558800" cy="369332"/>
          </a:xfrm>
          <a:prstGeom prst="rightBrace">
            <a:avLst/>
          </a:prstGeom>
          <a:noFill/>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Rectangle 2">
            <a:extLst>
              <a:ext uri="{FF2B5EF4-FFF2-40B4-BE49-F238E27FC236}">
                <a16:creationId xmlns:a16="http://schemas.microsoft.com/office/drawing/2014/main" id="{F85D4103-4677-433C-B2DD-D0848C515431}"/>
              </a:ext>
            </a:extLst>
          </p:cNvPr>
          <p:cNvSpPr/>
          <p:nvPr/>
        </p:nvSpPr>
        <p:spPr>
          <a:xfrm>
            <a:off x="5810250" y="3105339"/>
            <a:ext cx="4692182" cy="646331"/>
          </a:xfrm>
          <a:prstGeom prst="rect">
            <a:avLst/>
          </a:prstGeom>
        </p:spPr>
        <p:txBody>
          <a:bodyPr wrap="none">
            <a:spAutoFit/>
          </a:bodyPr>
          <a:lstStyle/>
          <a:p>
            <a:r>
              <a:rPr lang="en-US" dirty="0">
                <a:solidFill>
                  <a:schemeClr val="tx2"/>
                </a:solidFill>
                <a:latin typeface="+mn-lt"/>
                <a:cs typeface="Courier New" panose="02070309020205020404" pitchFamily="49" charset="0"/>
              </a:rPr>
              <a:t>Optional override:  Tells AMP to use a static</a:t>
            </a:r>
            <a:br>
              <a:rPr lang="en-US" dirty="0">
                <a:solidFill>
                  <a:schemeClr val="tx2"/>
                </a:solidFill>
                <a:latin typeface="+mn-lt"/>
                <a:cs typeface="Courier New" panose="02070309020205020404" pitchFamily="49" charset="0"/>
              </a:rPr>
            </a:br>
            <a:r>
              <a:rPr lang="en-US" dirty="0">
                <a:solidFill>
                  <a:schemeClr val="tx2"/>
                </a:solidFill>
                <a:latin typeface="+mn-lt"/>
                <a:cs typeface="Courier New" panose="02070309020205020404" pitchFamily="49" charset="0"/>
              </a:rPr>
              <a:t>loss scale of 128.0 instead.</a:t>
            </a:r>
            <a:endParaRPr lang="en-US" dirty="0">
              <a:solidFill>
                <a:schemeClr val="tx2"/>
              </a:solidFill>
              <a:latin typeface="+mn-lt"/>
            </a:endParaRPr>
          </a:p>
        </p:txBody>
      </p:sp>
      <p:sp>
        <p:nvSpPr>
          <p:cNvPr id="7" name="Right Brace 6">
            <a:extLst>
              <a:ext uri="{FF2B5EF4-FFF2-40B4-BE49-F238E27FC236}">
                <a16:creationId xmlns:a16="http://schemas.microsoft.com/office/drawing/2014/main" id="{2DDEB5B5-9C22-47F0-B8BC-89F003923392}"/>
              </a:ext>
            </a:extLst>
          </p:cNvPr>
          <p:cNvSpPr/>
          <p:nvPr/>
        </p:nvSpPr>
        <p:spPr>
          <a:xfrm>
            <a:off x="4736675" y="2450212"/>
            <a:ext cx="558800" cy="368300"/>
          </a:xfrm>
          <a:prstGeom prst="rightBrace">
            <a:avLst/>
          </a:prstGeom>
          <a:noFill/>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ectangle 7">
            <a:extLst>
              <a:ext uri="{FF2B5EF4-FFF2-40B4-BE49-F238E27FC236}">
                <a16:creationId xmlns:a16="http://schemas.microsoft.com/office/drawing/2014/main" id="{A195A037-29FC-4B9C-BFD3-F0BCEA5D8517}"/>
              </a:ext>
            </a:extLst>
          </p:cNvPr>
          <p:cNvSpPr/>
          <p:nvPr/>
        </p:nvSpPr>
        <p:spPr>
          <a:xfrm>
            <a:off x="5367160" y="2429844"/>
            <a:ext cx="5890177" cy="369332"/>
          </a:xfrm>
          <a:prstGeom prst="rect">
            <a:avLst/>
          </a:prstGeom>
        </p:spPr>
        <p:txBody>
          <a:bodyPr wrap="square">
            <a:spAutoFit/>
          </a:bodyPr>
          <a:lstStyle/>
          <a:p>
            <a:r>
              <a:rPr lang="en-US" dirty="0">
                <a:solidFill>
                  <a:schemeClr val="tx2"/>
                </a:solidFill>
                <a:latin typeface="+mn-lt"/>
                <a:cs typeface="Courier New" panose="02070309020205020404" pitchFamily="49" charset="0"/>
              </a:rPr>
              <a:t>Sets up </a:t>
            </a:r>
            <a:r>
              <a:rPr lang="en-US" b="1" dirty="0" err="1">
                <a:solidFill>
                  <a:schemeClr val="tx2"/>
                </a:solidFill>
                <a:latin typeface="Courier New" panose="02070309020205020404" pitchFamily="49" charset="0"/>
                <a:cs typeface="Courier New" panose="02070309020205020404" pitchFamily="49" charset="0"/>
              </a:rPr>
              <a:t>loss_scale</a:t>
            </a:r>
            <a:r>
              <a:rPr lang="en-US" b="1" dirty="0">
                <a:solidFill>
                  <a:schemeClr val="tx2"/>
                </a:solidFill>
                <a:latin typeface="Courier New" panose="02070309020205020404" pitchFamily="49" charset="0"/>
                <a:cs typeface="Courier New" panose="02070309020205020404" pitchFamily="49" charset="0"/>
              </a:rPr>
              <a:t>=“dynamic”</a:t>
            </a:r>
            <a:r>
              <a:rPr lang="en-US" dirty="0">
                <a:solidFill>
                  <a:schemeClr val="tx2"/>
                </a:solidFill>
                <a:latin typeface="+mn-lt"/>
                <a:cs typeface="Courier New" panose="02070309020205020404" pitchFamily="49" charset="0"/>
              </a:rPr>
              <a:t> by default.</a:t>
            </a:r>
            <a:endParaRPr lang="en-US" dirty="0">
              <a:solidFill>
                <a:schemeClr val="tx2"/>
              </a:solidFill>
              <a:latin typeface="+mn-lt"/>
            </a:endParaRPr>
          </a:p>
        </p:txBody>
      </p:sp>
      <p:sp>
        <p:nvSpPr>
          <p:cNvPr id="9" name="Content Placeholder 2">
            <a:extLst>
              <a:ext uri="{FF2B5EF4-FFF2-40B4-BE49-F238E27FC236}">
                <a16:creationId xmlns:a16="http://schemas.microsoft.com/office/drawing/2014/main" id="{4DA67414-8929-468C-8020-47A534B60C4B}"/>
              </a:ext>
            </a:extLst>
          </p:cNvPr>
          <p:cNvSpPr txBox="1">
            <a:spLocks/>
          </p:cNvSpPr>
          <p:nvPr/>
        </p:nvSpPr>
        <p:spPr bwMode="auto">
          <a:xfrm>
            <a:off x="616259" y="4047534"/>
            <a:ext cx="9740281" cy="176271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lvl="1" defTabSz="914400"/>
            <a:r>
              <a:rPr lang="en-US" kern="0" dirty="0"/>
              <a:t>AMP will issue a warning and explanation if you attempt to override a property that does not make sense.</a:t>
            </a:r>
            <a:br>
              <a:rPr lang="en-US" kern="0" dirty="0"/>
            </a:br>
            <a:br>
              <a:rPr lang="en-US" kern="0" dirty="0"/>
            </a:br>
            <a:r>
              <a:rPr lang="en-US" kern="0" dirty="0"/>
              <a:t>For example, setting </a:t>
            </a:r>
            <a:r>
              <a:rPr lang="en-US" b="1" kern="0" dirty="0" err="1">
                <a:latin typeface="Courier New" panose="02070309020205020404" pitchFamily="49" charset="0"/>
                <a:cs typeface="Courier New" panose="02070309020205020404" pitchFamily="49" charset="0"/>
              </a:rPr>
              <a:t>opt_level</a:t>
            </a:r>
            <a:r>
              <a:rPr lang="en-US" b="1" kern="0" dirty="0">
                <a:latin typeface="Courier New" panose="02070309020205020404" pitchFamily="49" charset="0"/>
                <a:cs typeface="Courier New" panose="02070309020205020404" pitchFamily="49" charset="0"/>
              </a:rPr>
              <a:t>=“O1”</a:t>
            </a:r>
            <a:r>
              <a:rPr lang="en-US" b="1" kern="0" dirty="0">
                <a:latin typeface="+mn-lt"/>
                <a:cs typeface="Courier New" panose="02070309020205020404" pitchFamily="49" charset="0"/>
              </a:rPr>
              <a:t> </a:t>
            </a:r>
            <a:r>
              <a:rPr lang="en-US" kern="0" dirty="0">
                <a:latin typeface="+mn-lt"/>
                <a:cs typeface="Courier New" panose="02070309020205020404" pitchFamily="49" charset="0"/>
              </a:rPr>
              <a:t>and the override </a:t>
            </a:r>
            <a:r>
              <a:rPr lang="en-US" b="1" kern="0" dirty="0" err="1">
                <a:latin typeface="Courier New" panose="02070309020205020404" pitchFamily="49" charset="0"/>
                <a:cs typeface="Courier New" panose="02070309020205020404" pitchFamily="49" charset="0"/>
              </a:rPr>
              <a:t>master_weights</a:t>
            </a:r>
            <a:r>
              <a:rPr lang="en-US" b="1" kern="0" dirty="0">
                <a:latin typeface="Courier New" panose="02070309020205020404" pitchFamily="49" charset="0"/>
                <a:cs typeface="Courier New" panose="02070309020205020404" pitchFamily="49" charset="0"/>
              </a:rPr>
              <a:t>=True</a:t>
            </a:r>
            <a:r>
              <a:rPr lang="en-US" kern="0" dirty="0">
                <a:latin typeface="+mn-lt"/>
              </a:rPr>
              <a:t> does</a:t>
            </a:r>
            <a:r>
              <a:rPr lang="en-US" kern="0" dirty="0"/>
              <a:t> not make sense.</a:t>
            </a:r>
            <a:endParaRPr lang="en-US" sz="2200" kern="0" dirty="0"/>
          </a:p>
        </p:txBody>
      </p:sp>
    </p:spTree>
    <p:extLst>
      <p:ext uri="{BB962C8B-B14F-4D97-AF65-F5344CB8AC3E}">
        <p14:creationId xmlns:p14="http://schemas.microsoft.com/office/powerpoint/2010/main" val="258383577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498348" y="-1"/>
            <a:ext cx="9976104" cy="731520"/>
          </a:xfrm>
        </p:spPr>
        <p:txBody>
          <a:bodyPr/>
          <a:lstStyle/>
          <a:p>
            <a:r>
              <a:rPr lang="en-US" dirty="0"/>
              <a:t>Example revisited</a:t>
            </a:r>
          </a:p>
        </p:txBody>
      </p:sp>
      <p:sp>
        <p:nvSpPr>
          <p:cNvPr id="2" name="Rectangle 1">
            <a:extLst>
              <a:ext uri="{FF2B5EF4-FFF2-40B4-BE49-F238E27FC236}">
                <a16:creationId xmlns:a16="http://schemas.microsoft.com/office/drawing/2014/main" id="{BCF1013D-26FB-4014-8A2D-AFC842B6E112}"/>
              </a:ext>
            </a:extLst>
          </p:cNvPr>
          <p:cNvSpPr/>
          <p:nvPr/>
        </p:nvSpPr>
        <p:spPr>
          <a:xfrm>
            <a:off x="444991" y="731519"/>
            <a:ext cx="10527809" cy="4801314"/>
          </a:xfrm>
          <a:prstGeom prst="rect">
            <a:avLst/>
          </a:prstGeom>
        </p:spPr>
        <p:txBody>
          <a:bodyPr wrap="square" anchor="t">
            <a:spAutoFit/>
          </a:bodyPr>
          <a:lstStyle/>
          <a:p>
            <a:pPr marL="0" marR="0"/>
            <a:endParaRPr lang="en-US" b="1" dirty="0">
              <a:solidFill>
                <a:srgbClr val="000000"/>
              </a:solidFill>
              <a:latin typeface="Courier New" panose="02070309020205020404" pitchFamily="49" charset="0"/>
              <a:ea typeface="Times New Roman" panose="02020603050405020304" pitchFamily="18" charset="0"/>
            </a:endParaRPr>
          </a:p>
          <a:p>
            <a:pPr marL="0" marR="0"/>
            <a:r>
              <a:rPr lang="en-US" b="1" dirty="0">
                <a:solidFill>
                  <a:srgbClr val="000000"/>
                </a:solidFill>
                <a:latin typeface="Courier New" panose="02070309020205020404" pitchFamily="49" charset="0"/>
                <a:ea typeface="Times New Roman" panose="02020603050405020304" pitchFamily="18" charset="0"/>
              </a:rPr>
              <a:t>N, </a:t>
            </a:r>
            <a:r>
              <a:rPr lang="en-US" b="1" dirty="0" err="1">
                <a:solidFill>
                  <a:srgbClr val="000000"/>
                </a:solidFill>
                <a:latin typeface="Courier New" panose="02070309020205020404" pitchFamily="49" charset="0"/>
                <a:ea typeface="Times New Roman" panose="02020603050405020304" pitchFamily="18" charset="0"/>
              </a:rPr>
              <a:t>D_in</a:t>
            </a:r>
            <a:r>
              <a:rPr lang="en-US" b="1" dirty="0">
                <a:solidFill>
                  <a:srgbClr val="000000"/>
                </a:solidFill>
                <a:latin typeface="Courier New" panose="02070309020205020404" pitchFamily="49" charset="0"/>
                <a:ea typeface="Times New Roman" panose="02020603050405020304" pitchFamily="18" charset="0"/>
              </a:rPr>
              <a:t>, </a:t>
            </a:r>
            <a:r>
              <a:rPr lang="en-US" b="1" dirty="0" err="1">
                <a:solidFill>
                  <a:srgbClr val="000000"/>
                </a:solidFill>
                <a:latin typeface="Courier New" panose="02070309020205020404" pitchFamily="49" charset="0"/>
                <a:ea typeface="Times New Roman" panose="02020603050405020304" pitchFamily="18" charset="0"/>
              </a:rPr>
              <a:t>D_out</a:t>
            </a:r>
            <a:r>
              <a:rPr lang="en-US" b="1" dirty="0">
                <a:solidFill>
                  <a:srgbClr val="000000"/>
                </a:solidFill>
                <a:latin typeface="Courier New" panose="02070309020205020404" pitchFamily="49" charset="0"/>
                <a:ea typeface="Times New Roman" panose="02020603050405020304" pitchFamily="18" charset="0"/>
              </a:rPr>
              <a:t> = </a:t>
            </a:r>
            <a:r>
              <a:rPr lang="en-US" b="1" dirty="0">
                <a:solidFill>
                  <a:srgbClr val="FF00FF"/>
                </a:solidFill>
                <a:latin typeface="Courier New" panose="02070309020205020404" pitchFamily="49" charset="0"/>
                <a:ea typeface="Times New Roman" panose="02020603050405020304" pitchFamily="18" charset="0"/>
              </a:rPr>
              <a:t>64</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FF00FF"/>
                </a:solidFill>
                <a:latin typeface="Courier New" panose="02070309020205020404" pitchFamily="49" charset="0"/>
                <a:ea typeface="Times New Roman" panose="02020603050405020304" pitchFamily="18" charset="0"/>
              </a:rPr>
              <a:t>1024</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FF00FF"/>
                </a:solidFill>
                <a:latin typeface="Courier New" panose="02070309020205020404" pitchFamily="49" charset="0"/>
                <a:ea typeface="Times New Roman" panose="02020603050405020304" pitchFamily="18" charset="0"/>
              </a:rPr>
              <a:t>512</a:t>
            </a:r>
            <a:endParaRPr lang="en-US" b="1" dirty="0">
              <a:latin typeface="Courier New"/>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x = </a:t>
            </a:r>
            <a:r>
              <a:rPr lang="en-US" b="1" dirty="0" err="1">
                <a:solidFill>
                  <a:schemeClr val="bg1"/>
                </a:solidFill>
                <a:latin typeface="Courier New" panose="02070309020205020404" pitchFamily="49" charset="0"/>
                <a:ea typeface="Times New Roman" panose="02020603050405020304" pitchFamily="18" charset="0"/>
              </a:rPr>
              <a:t>torch.randn</a:t>
            </a:r>
            <a:r>
              <a:rPr lang="en-US" b="1" dirty="0">
                <a:solidFill>
                  <a:schemeClr val="bg1"/>
                </a:solidFill>
                <a:latin typeface="Courier New" panose="02070309020205020404" pitchFamily="49" charset="0"/>
                <a:ea typeface="Times New Roman" panose="02020603050405020304" pitchFamily="18" charset="0"/>
              </a:rPr>
              <a:t>(N, </a:t>
            </a:r>
            <a:r>
              <a:rPr lang="en-US" b="1" dirty="0" err="1">
                <a:solidFill>
                  <a:schemeClr val="bg1"/>
                </a:solidFill>
                <a:latin typeface="Courier New" panose="02070309020205020404" pitchFamily="49" charset="0"/>
                <a:ea typeface="Times New Roman" panose="02020603050405020304" pitchFamily="18" charset="0"/>
              </a:rPr>
              <a:t>D_in</a:t>
            </a:r>
            <a:r>
              <a:rPr lang="en-US" b="1" dirty="0">
                <a:solidFill>
                  <a:schemeClr val="bg1"/>
                </a:solidFill>
                <a:latin typeface="Courier New" panose="02070309020205020404" pitchFamily="49" charset="0"/>
                <a:ea typeface="Times New Roman" panose="02020603050405020304" pitchFamily="18" charset="0"/>
              </a:rPr>
              <a:t>, device=“</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rPr>
              <a:t>”) </a:t>
            </a:r>
            <a:endParaRPr lang="en-US" b="1" dirty="0">
              <a:solidFill>
                <a:schemeClr val="bg1"/>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y = </a:t>
            </a:r>
            <a:r>
              <a:rPr lang="en-US" b="1" dirty="0" err="1">
                <a:solidFill>
                  <a:schemeClr val="bg1"/>
                </a:solidFill>
                <a:latin typeface="Courier New" panose="02070309020205020404" pitchFamily="49" charset="0"/>
                <a:ea typeface="Times New Roman" panose="02020603050405020304" pitchFamily="18" charset="0"/>
              </a:rPr>
              <a:t>torch.randn</a:t>
            </a:r>
            <a:r>
              <a:rPr lang="en-US" b="1" dirty="0">
                <a:solidFill>
                  <a:schemeClr val="bg1"/>
                </a:solidFill>
                <a:latin typeface="Courier New" panose="02070309020205020404" pitchFamily="49" charset="0"/>
                <a:ea typeface="Times New Roman" panose="02020603050405020304" pitchFamily="18" charset="0"/>
              </a:rPr>
              <a:t>(N, </a:t>
            </a:r>
            <a:r>
              <a:rPr lang="en-US" b="1" dirty="0" err="1">
                <a:solidFill>
                  <a:schemeClr val="bg1"/>
                </a:solidFill>
                <a:latin typeface="Courier New" panose="02070309020205020404" pitchFamily="49" charset="0"/>
                <a:ea typeface="Times New Roman" panose="02020603050405020304" pitchFamily="18" charset="0"/>
              </a:rPr>
              <a:t>D_out</a:t>
            </a:r>
            <a:r>
              <a:rPr lang="en-US" b="1" dirty="0">
                <a:solidFill>
                  <a:schemeClr val="bg1"/>
                </a:solidFill>
                <a:latin typeface="Courier New" panose="02070309020205020404" pitchFamily="49" charset="0"/>
                <a:ea typeface="Times New Roman" panose="02020603050405020304" pitchFamily="18" charset="0"/>
              </a:rPr>
              <a:t>, device=“</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rPr>
              <a:t>”)</a:t>
            </a:r>
            <a:endParaRPr lang="en-US" b="1" dirty="0">
              <a:solidFill>
                <a:schemeClr val="bg1"/>
              </a:solidFill>
              <a:latin typeface="Courier New" panose="02070309020205020404" pitchFamily="49" charset="0"/>
              <a:ea typeface="Times New Roman" panose="02020603050405020304" pitchFamily="18" charset="0"/>
              <a:cs typeface="Courier New"/>
            </a:endParaRPr>
          </a:p>
          <a:p>
            <a:pPr marL="0" marR="0"/>
            <a:endParaRPr lang="en-US" b="1" dirty="0">
              <a:solidFill>
                <a:schemeClr val="bg1"/>
              </a:solidFill>
              <a:latin typeface="Courier New"/>
              <a:ea typeface="Times New Roman" panose="02020603050405020304" pitchFamily="18" charset="0"/>
              <a:cs typeface="Courier New"/>
            </a:endParaRPr>
          </a:p>
          <a:p>
            <a:pPr marL="0" marR="0"/>
            <a:r>
              <a:rPr lang="en-US" b="1" dirty="0">
                <a:solidFill>
                  <a:schemeClr val="bg1"/>
                </a:solidFill>
                <a:latin typeface="Courier New" panose="02070309020205020404" pitchFamily="49" charset="0"/>
                <a:ea typeface="Times New Roman" panose="02020603050405020304" pitchFamily="18" charset="0"/>
              </a:rPr>
              <a:t>model = </a:t>
            </a:r>
            <a:r>
              <a:rPr lang="en-US" b="1" dirty="0" err="1">
                <a:solidFill>
                  <a:schemeClr val="bg1"/>
                </a:solidFill>
                <a:latin typeface="Courier New" panose="02070309020205020404" pitchFamily="49" charset="0"/>
                <a:ea typeface="Times New Roman" panose="02020603050405020304" pitchFamily="18" charset="0"/>
              </a:rPr>
              <a:t>torch.nn.Linear</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D_in</a:t>
            </a:r>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D_out</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panose="02070309020205020404" pitchFamily="49" charset="0"/>
                <a:ea typeface="Times New Roman" panose="02020603050405020304" pitchFamily="18" charset="0"/>
                <a:cs typeface="Courier New"/>
              </a:rPr>
              <a:t>()</a:t>
            </a:r>
            <a:endParaRPr lang="en-US" b="1" dirty="0">
              <a:solidFill>
                <a:srgbClr val="000000"/>
              </a:solidFill>
              <a:latin typeface="Courier New" panose="02070309020205020404" pitchFamily="49" charset="0"/>
              <a:ea typeface="Times New Roman" panose="02020603050405020304" pitchFamily="18" charset="0"/>
            </a:endParaRPr>
          </a:p>
          <a:p>
            <a:r>
              <a:rPr lang="en-US" b="1" dirty="0">
                <a:solidFill>
                  <a:srgbClr val="000000"/>
                </a:solidFill>
                <a:latin typeface="Courier New" panose="02070309020205020404" pitchFamily="49" charset="0"/>
                <a:ea typeface="Times New Roman" panose="02020603050405020304" pitchFamily="18" charset="0"/>
              </a:rPr>
              <a:t>optimizer = </a:t>
            </a:r>
            <a:r>
              <a:rPr lang="en-US" b="1" dirty="0" err="1">
                <a:solidFill>
                  <a:srgbClr val="000000"/>
                </a:solidFill>
                <a:latin typeface="Courier New" panose="02070309020205020404" pitchFamily="49" charset="0"/>
                <a:ea typeface="Times New Roman" panose="02020603050405020304" pitchFamily="18" charset="0"/>
              </a:rPr>
              <a:t>torch.optim.</a:t>
            </a:r>
            <a:r>
              <a:rPr lang="en-US" b="1" dirty="0" err="1">
                <a:solidFill>
                  <a:schemeClr val="bg1"/>
                </a:solidFill>
                <a:latin typeface="Courier New" panose="02070309020205020404" pitchFamily="49" charset="0"/>
                <a:ea typeface="Times New Roman" panose="02020603050405020304" pitchFamily="18" charset="0"/>
              </a:rPr>
              <a:t>SGD</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model.parameters</a:t>
            </a:r>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rgbClr val="000000"/>
                </a:solidFill>
                <a:latin typeface="Courier New" panose="02070309020205020404" pitchFamily="49" charset="0"/>
                <a:ea typeface="Times New Roman" panose="02020603050405020304" pitchFamily="18" charset="0"/>
              </a:rPr>
              <a:t>lr</a:t>
            </a:r>
            <a:r>
              <a:rPr lang="en-US" b="1" dirty="0">
                <a:solidFill>
                  <a:srgbClr val="000000"/>
                </a:solidFill>
                <a:latin typeface="Courier New" panose="02070309020205020404" pitchFamily="49" charset="0"/>
                <a:ea typeface="Times New Roman" panose="02020603050405020304" pitchFamily="18" charset="0"/>
              </a:rPr>
              <a:t>=</a:t>
            </a:r>
            <a:r>
              <a:rPr lang="en-US" b="1" dirty="0">
                <a:solidFill>
                  <a:srgbClr val="FF00FF"/>
                </a:solidFill>
                <a:latin typeface="Courier New" panose="02070309020205020404" pitchFamily="49" charset="0"/>
                <a:ea typeface="Times New Roman" panose="02020603050405020304" pitchFamily="18" charset="0"/>
              </a:rPr>
              <a:t>1e-3</a:t>
            </a:r>
            <a:r>
              <a:rPr lang="en-US" b="1" dirty="0">
                <a:solidFill>
                  <a:schemeClr val="bg1"/>
                </a:solidFill>
                <a:latin typeface="Courier New" panose="02070309020205020404" pitchFamily="49" charset="0"/>
                <a:ea typeface="Times New Roman" panose="02020603050405020304" pitchFamily="18" charset="0"/>
              </a:rPr>
              <a:t>)</a:t>
            </a:r>
            <a:endParaRPr lang="en-US" b="1" dirty="0">
              <a:latin typeface="Courier New"/>
              <a:ea typeface="Times New Roman" panose="02020603050405020304" pitchFamily="18" charset="0"/>
              <a:cs typeface="Courier New"/>
            </a:endParaRPr>
          </a:p>
          <a:p>
            <a:pPr marL="0" marR="0"/>
            <a:r>
              <a:rPr lang="en-US" b="1" dirty="0">
                <a:solidFill>
                  <a:schemeClr val="tx2"/>
                </a:solidFill>
                <a:latin typeface="Courier New"/>
                <a:ea typeface="Times New Roman" panose="02020603050405020304" pitchFamily="18" charset="0"/>
                <a:cs typeface="Courier New"/>
              </a:rPr>
              <a:t>model, optimizer = </a:t>
            </a:r>
            <a:r>
              <a:rPr lang="en-US" b="1" dirty="0" err="1">
                <a:solidFill>
                  <a:schemeClr val="tx2"/>
                </a:solidFill>
                <a:latin typeface="Courier New"/>
                <a:ea typeface="Times New Roman" panose="02020603050405020304" pitchFamily="18" charset="0"/>
                <a:cs typeface="Courier New"/>
              </a:rPr>
              <a:t>amp.initialize</a:t>
            </a:r>
            <a:r>
              <a:rPr lang="en-US" b="1" dirty="0">
                <a:solidFill>
                  <a:schemeClr val="tx2"/>
                </a:solidFill>
                <a:latin typeface="Courier New"/>
                <a:ea typeface="Times New Roman" panose="02020603050405020304" pitchFamily="18" charset="0"/>
                <a:cs typeface="Courier New"/>
              </a:rPr>
              <a:t>(model, optimizer, </a:t>
            </a:r>
            <a:r>
              <a:rPr lang="en-US" b="1" dirty="0" err="1">
                <a:solidFill>
                  <a:schemeClr val="tx2"/>
                </a:solidFill>
                <a:latin typeface="Courier New"/>
                <a:ea typeface="Times New Roman" panose="02020603050405020304" pitchFamily="18" charset="0"/>
                <a:cs typeface="Courier New"/>
              </a:rPr>
              <a:t>opt_level</a:t>
            </a:r>
            <a:r>
              <a:rPr lang="en-US" b="1" dirty="0">
                <a:solidFill>
                  <a:schemeClr val="tx2"/>
                </a:solidFill>
                <a:latin typeface="Courier New"/>
                <a:ea typeface="Times New Roman" panose="02020603050405020304" pitchFamily="18" charset="0"/>
                <a:cs typeface="Courier New"/>
              </a:rPr>
              <a:t>=“O1”)</a:t>
            </a:r>
          </a:p>
          <a:p>
            <a:pPr marL="0" marR="0"/>
            <a:endParaRPr lang="en-US" b="1" dirty="0">
              <a:solidFill>
                <a:schemeClr val="bg1"/>
              </a:solidFill>
              <a:latin typeface="Courier New"/>
              <a:ea typeface="Times New Roman" panose="02020603050405020304" pitchFamily="18" charset="0"/>
              <a:cs typeface="Courier New"/>
            </a:endParaRPr>
          </a:p>
          <a:p>
            <a:r>
              <a:rPr lang="en-US" b="1" dirty="0">
                <a:solidFill>
                  <a:srgbClr val="A52A2A"/>
                </a:solidFill>
                <a:latin typeface="Courier New" panose="02070309020205020404" pitchFamily="49" charset="0"/>
                <a:ea typeface="Times New Roman" panose="02020603050405020304" pitchFamily="18" charset="0"/>
              </a:rPr>
              <a:t>for</a:t>
            </a:r>
            <a:r>
              <a:rPr lang="en-US" b="1" dirty="0">
                <a:solidFill>
                  <a:srgbClr val="000000"/>
                </a:solidFill>
                <a:latin typeface="Courier New" panose="02070309020205020404" pitchFamily="49" charset="0"/>
                <a:ea typeface="Times New Roman" panose="02020603050405020304" pitchFamily="18" charset="0"/>
              </a:rPr>
              <a:t> t </a:t>
            </a:r>
            <a:r>
              <a:rPr lang="en-US" b="1" dirty="0">
                <a:solidFill>
                  <a:srgbClr val="A52A2A"/>
                </a:solidFill>
                <a:latin typeface="Courier New" panose="02070309020205020404" pitchFamily="49" charset="0"/>
                <a:ea typeface="Times New Roman" panose="02020603050405020304" pitchFamily="18" charset="0"/>
              </a:rPr>
              <a:t>in</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008B8B"/>
                </a:solidFill>
                <a:latin typeface="Courier New" panose="02070309020205020404" pitchFamily="49" charset="0"/>
                <a:ea typeface="Times New Roman" panose="02020603050405020304" pitchFamily="18" charset="0"/>
              </a:rPr>
              <a:t>range</a:t>
            </a:r>
            <a:r>
              <a:rPr lang="en-US" b="1" dirty="0">
                <a:solidFill>
                  <a:schemeClr val="bg1"/>
                </a:solidFill>
                <a:latin typeface="Courier New" panose="02070309020205020404" pitchFamily="49" charset="0"/>
                <a:ea typeface="Times New Roman" panose="02020603050405020304" pitchFamily="18" charset="0"/>
              </a:rPr>
              <a:t>(</a:t>
            </a:r>
            <a:r>
              <a:rPr lang="en-US" b="1" dirty="0">
                <a:solidFill>
                  <a:srgbClr val="FF00FF"/>
                </a:solidFill>
                <a:latin typeface="Courier New" panose="02070309020205020404" pitchFamily="49" charset="0"/>
                <a:ea typeface="Times New Roman" panose="02020603050405020304" pitchFamily="18" charset="0"/>
              </a:rPr>
              <a:t>500</a:t>
            </a:r>
            <a:r>
              <a:rPr lang="en-US" b="1" dirty="0">
                <a:solidFill>
                  <a:schemeClr val="bg1"/>
                </a:solidFill>
                <a:latin typeface="Courier New" panose="02070309020205020404" pitchFamily="49" charset="0"/>
                <a:ea typeface="Times New Roman" panose="02020603050405020304" pitchFamily="18" charset="0"/>
              </a:rPr>
              <a:t>)</a:t>
            </a:r>
            <a:r>
              <a:rPr lang="en-US" b="1" dirty="0">
                <a:solidFill>
                  <a:srgbClr val="000000"/>
                </a:solidFill>
                <a:latin typeface="Courier New" panose="02070309020205020404" pitchFamily="49" charset="0"/>
                <a:ea typeface="Times New Roman" panose="02020603050405020304" pitchFamily="18" charset="0"/>
              </a:rPr>
              <a:t>: </a:t>
            </a:r>
            <a:endParaRPr lang="en-US" b="1" dirty="0">
              <a:solidFill>
                <a:srgbClr val="000000"/>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y_pred</a:t>
            </a:r>
            <a:r>
              <a:rPr lang="en-US" b="1" dirty="0">
                <a:solidFill>
                  <a:schemeClr val="bg1"/>
                </a:solidFill>
                <a:latin typeface="Courier New" panose="02070309020205020404" pitchFamily="49" charset="0"/>
                <a:ea typeface="Times New Roman" panose="02020603050405020304" pitchFamily="18" charset="0"/>
              </a:rPr>
              <a:t> = model(x) </a:t>
            </a:r>
            <a:endParaRPr lang="en-US" b="1" dirty="0">
              <a:solidFill>
                <a:srgbClr val="000000"/>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loss = </a:t>
            </a:r>
            <a:r>
              <a:rPr lang="en-US" b="1" dirty="0" err="1">
                <a:solidFill>
                  <a:schemeClr val="bg1"/>
                </a:solidFill>
                <a:latin typeface="Courier New" panose="02070309020205020404" pitchFamily="49" charset="0"/>
                <a:ea typeface="Times New Roman" panose="02020603050405020304" pitchFamily="18" charset="0"/>
              </a:rPr>
              <a:t>torch.nn.functional.mse_loss</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y_pred</a:t>
            </a:r>
            <a:r>
              <a:rPr lang="en-US" b="1" dirty="0">
                <a:solidFill>
                  <a:schemeClr val="bg1"/>
                </a:solidFill>
                <a:latin typeface="Courier New" panose="02070309020205020404" pitchFamily="49" charset="0"/>
                <a:ea typeface="Times New Roman" panose="02020603050405020304" pitchFamily="18" charset="0"/>
              </a:rPr>
              <a:t>, y) </a:t>
            </a:r>
            <a:endParaRPr lang="en-US" b="1" dirty="0">
              <a:solidFill>
                <a:schemeClr val="bg1"/>
              </a:solidFill>
              <a:latin typeface="Courier New" panose="02070309020205020404" pitchFamily="49" charset="0"/>
              <a:ea typeface="Times New Roman" panose="02020603050405020304" pitchFamily="18" charset="0"/>
              <a:cs typeface="Courier New"/>
            </a:endParaRPr>
          </a:p>
          <a:p>
            <a:pPr marL="0" marR="0"/>
            <a:r>
              <a:rPr lang="en-US" b="1" dirty="0">
                <a:solidFill>
                  <a:schemeClr val="bg1"/>
                </a:solidFill>
                <a:latin typeface="Courier New" panose="02070309020205020404" pitchFamily="49" charset="0"/>
                <a:ea typeface="Times New Roman" panose="02020603050405020304" pitchFamily="18" charset="0"/>
                <a:cs typeface="Courier New"/>
              </a:rPr>
              <a:t>    </a:t>
            </a: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optimizer.zero_grad</a:t>
            </a:r>
            <a:r>
              <a:rPr lang="en-US" b="1" dirty="0">
                <a:solidFill>
                  <a:schemeClr val="bg1"/>
                </a:solidFill>
                <a:latin typeface="Courier New" panose="02070309020205020404" pitchFamily="49" charset="0"/>
                <a:ea typeface="Times New Roman" panose="02020603050405020304" pitchFamily="18" charset="0"/>
              </a:rPr>
              <a:t>() </a:t>
            </a:r>
            <a:endParaRPr lang="en-US" b="1" dirty="0">
              <a:solidFill>
                <a:schemeClr val="bg1"/>
              </a:solidFill>
              <a:latin typeface="Courier New" panose="02070309020205020404" pitchFamily="49" charset="0"/>
              <a:ea typeface="Times New Roman" panose="02020603050405020304" pitchFamily="18" charset="0"/>
              <a:cs typeface="Courier New"/>
            </a:endParaRPr>
          </a:p>
          <a:p>
            <a:r>
              <a:rPr lang="en-US" b="1" dirty="0">
                <a:solidFill>
                  <a:schemeClr val="tx2"/>
                </a:solidFill>
                <a:latin typeface="Courier New" panose="02070309020205020404" pitchFamily="49" charset="0"/>
                <a:ea typeface="Times New Roman" panose="02020603050405020304" pitchFamily="18" charset="0"/>
              </a:rPr>
              <a:t>    </a:t>
            </a:r>
            <a:r>
              <a:rPr lang="en-US" b="1" dirty="0">
                <a:solidFill>
                  <a:schemeClr val="tx2"/>
                </a:solidFill>
                <a:latin typeface="Courier New" panose="02070309020205020404" pitchFamily="49" charset="0"/>
                <a:ea typeface="Times New Roman" panose="02020603050405020304" pitchFamily="18" charset="0"/>
                <a:cs typeface="Courier New"/>
              </a:rPr>
              <a:t>with </a:t>
            </a:r>
            <a:r>
              <a:rPr lang="en-US" b="1" dirty="0" err="1">
                <a:solidFill>
                  <a:schemeClr val="tx2"/>
                </a:solidFill>
                <a:latin typeface="Courier New" panose="02070309020205020404" pitchFamily="49" charset="0"/>
                <a:ea typeface="Times New Roman" panose="02020603050405020304" pitchFamily="18" charset="0"/>
                <a:cs typeface="Courier New"/>
              </a:rPr>
              <a:t>amp.scale_loss</a:t>
            </a:r>
            <a:r>
              <a:rPr lang="en-US" b="1" dirty="0">
                <a:solidFill>
                  <a:schemeClr val="tx2"/>
                </a:solidFill>
                <a:latin typeface="Courier New" panose="02070309020205020404" pitchFamily="49" charset="0"/>
                <a:ea typeface="Times New Roman" panose="02020603050405020304" pitchFamily="18" charset="0"/>
                <a:cs typeface="Courier New"/>
              </a:rPr>
              <a:t>(loss, optimizer) as </a:t>
            </a:r>
            <a:r>
              <a:rPr lang="en-US" b="1" dirty="0" err="1">
                <a:solidFill>
                  <a:schemeClr val="tx2"/>
                </a:solidFill>
                <a:latin typeface="Courier New" panose="02070309020205020404" pitchFamily="49" charset="0"/>
                <a:ea typeface="Times New Roman" panose="02020603050405020304" pitchFamily="18" charset="0"/>
                <a:cs typeface="Courier New"/>
              </a:rPr>
              <a:t>scaled_loss</a:t>
            </a:r>
            <a:r>
              <a:rPr lang="en-US" b="1" dirty="0">
                <a:solidFill>
                  <a:schemeClr val="tx2"/>
                </a:solidFill>
                <a:latin typeface="Courier New" panose="02070309020205020404" pitchFamily="49" charset="0"/>
                <a:ea typeface="Times New Roman" panose="02020603050405020304" pitchFamily="18" charset="0"/>
                <a:cs typeface="Courier New"/>
              </a:rPr>
              <a:t>:</a:t>
            </a:r>
            <a:endParaRPr lang="en-US" b="1" dirty="0">
              <a:solidFill>
                <a:schemeClr val="tx2"/>
              </a:solidFill>
              <a:latin typeface="Courier New" panose="02070309020205020404" pitchFamily="49" charset="0"/>
              <a:ea typeface="Times New Roman" panose="02020603050405020304" pitchFamily="18" charset="0"/>
            </a:endParaRPr>
          </a:p>
          <a:p>
            <a:r>
              <a:rPr lang="en-US" b="1" dirty="0">
                <a:solidFill>
                  <a:schemeClr val="tx2"/>
                </a:solidFill>
                <a:latin typeface="Courier New" panose="02070309020205020404" pitchFamily="49" charset="0"/>
                <a:ea typeface="Times New Roman" panose="02020603050405020304" pitchFamily="18" charset="0"/>
              </a:rPr>
              <a:t>        </a:t>
            </a:r>
            <a:r>
              <a:rPr lang="en-US" b="1" dirty="0" err="1">
                <a:solidFill>
                  <a:schemeClr val="tx2"/>
                </a:solidFill>
                <a:latin typeface="Courier New" panose="02070309020205020404" pitchFamily="49" charset="0"/>
                <a:ea typeface="Times New Roman" panose="02020603050405020304" pitchFamily="18" charset="0"/>
              </a:rPr>
              <a:t>scaled_loss.backward</a:t>
            </a:r>
            <a:r>
              <a:rPr lang="en-US" b="1" dirty="0">
                <a:solidFill>
                  <a:schemeClr val="tx2"/>
                </a:solidFill>
                <a:latin typeface="Courier New" panose="02070309020205020404" pitchFamily="49" charset="0"/>
                <a:ea typeface="Times New Roman" panose="02020603050405020304" pitchFamily="18" charset="0"/>
              </a:rPr>
              <a:t>() </a:t>
            </a:r>
            <a:endParaRPr lang="en-US" b="1" dirty="0">
              <a:solidFill>
                <a:schemeClr val="tx2"/>
              </a:solidFill>
              <a:latin typeface="Courier New" panose="02070309020205020404" pitchFamily="49" charset="0"/>
              <a:ea typeface="Times New Roman" panose="02020603050405020304" pitchFamily="18" charset="0"/>
              <a:cs typeface="Courier New"/>
            </a:endParaRPr>
          </a:p>
          <a:p>
            <a:r>
              <a:rPr lang="en-US" b="1" dirty="0">
                <a:solidFill>
                  <a:schemeClr val="bg1"/>
                </a:solidFill>
                <a:latin typeface="Courier New" panose="02070309020205020404" pitchFamily="49" charset="0"/>
                <a:ea typeface="Times New Roman" panose="02020603050405020304" pitchFamily="18" charset="0"/>
              </a:rPr>
              <a:t>    </a:t>
            </a:r>
            <a:r>
              <a:rPr lang="en-US" b="1" dirty="0" err="1">
                <a:solidFill>
                  <a:schemeClr val="bg1"/>
                </a:solidFill>
                <a:latin typeface="Courier New" panose="02070309020205020404" pitchFamily="49" charset="0"/>
                <a:ea typeface="Times New Roman" panose="02020603050405020304" pitchFamily="18" charset="0"/>
              </a:rPr>
              <a:t>optimizer.step</a:t>
            </a:r>
            <a:r>
              <a:rPr lang="en-US" b="1" dirty="0">
                <a:solidFill>
                  <a:schemeClr val="bg1"/>
                </a:solidFill>
                <a:latin typeface="Courier New" panose="02070309020205020404" pitchFamily="49" charset="0"/>
                <a:ea typeface="Times New Roman" panose="02020603050405020304" pitchFamily="18" charset="0"/>
              </a:rPr>
              <a:t>()</a:t>
            </a:r>
            <a:endParaRPr lang="en-US" b="1" dirty="0">
              <a:solidFill>
                <a:schemeClr val="bg1"/>
              </a:solidFill>
              <a:latin typeface="Courier New"/>
              <a:ea typeface="Times New Roman" panose="02020603050405020304" pitchFamily="18" charset="0"/>
              <a:cs typeface="Courier New"/>
            </a:endParaRPr>
          </a:p>
        </p:txBody>
      </p:sp>
    </p:spTree>
    <p:extLst>
      <p:ext uri="{BB962C8B-B14F-4D97-AF65-F5344CB8AC3E}">
        <p14:creationId xmlns:p14="http://schemas.microsoft.com/office/powerpoint/2010/main" val="180958593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D2FB2FE4-52E2-48BA-A7F4-7DCC5B0CA446}"/>
              </a:ext>
            </a:extLst>
          </p:cNvPr>
          <p:cNvSpPr>
            <a:spLocks noGrp="1"/>
          </p:cNvSpPr>
          <p:nvPr>
            <p:ph idx="1"/>
          </p:nvPr>
        </p:nvSpPr>
        <p:spPr>
          <a:xfrm>
            <a:off x="687600" y="2022475"/>
            <a:ext cx="10202650" cy="2127250"/>
          </a:xfrm>
        </p:spPr>
        <p:txBody>
          <a:bodyPr/>
          <a:lstStyle/>
          <a:p>
            <a:pPr marL="0" lvl="1"/>
            <a:r>
              <a:rPr lang="en-US" dirty="0"/>
              <a:t>AMP casts weights and/or patches Torch functions based on </a:t>
            </a:r>
            <a:r>
              <a:rPr lang="en-US" b="1" dirty="0" err="1">
                <a:latin typeface="Courier New" panose="02070309020205020404" pitchFamily="49" charset="0"/>
                <a:cs typeface="Courier New" panose="02070309020205020404" pitchFamily="49" charset="0"/>
              </a:rPr>
              <a:t>opt_level</a:t>
            </a:r>
            <a:r>
              <a:rPr lang="en-US" b="1" dirty="0">
                <a:latin typeface="+mn-lt"/>
                <a:cs typeface="Courier New" panose="02070309020205020404" pitchFamily="49" charset="0"/>
              </a:rPr>
              <a:t> </a:t>
            </a:r>
            <a:r>
              <a:rPr lang="en-US" dirty="0">
                <a:latin typeface="+mj-lt"/>
                <a:cs typeface="Courier New" panose="02070309020205020404" pitchFamily="49" charset="0"/>
              </a:rPr>
              <a:t>and properties</a:t>
            </a:r>
            <a:r>
              <a:rPr lang="en-US" dirty="0"/>
              <a:t>:</a:t>
            </a:r>
            <a:br>
              <a:rPr lang="en-US" dirty="0"/>
            </a:br>
            <a:br>
              <a:rPr lang="en-US" dirty="0"/>
            </a:br>
            <a:r>
              <a:rPr lang="en-US" b="1" dirty="0">
                <a:solidFill>
                  <a:schemeClr val="tx2"/>
                </a:solidFill>
                <a:latin typeface="Courier New"/>
                <a:ea typeface="Times New Roman" panose="02020603050405020304" pitchFamily="18" charset="0"/>
                <a:cs typeface="Courier New"/>
              </a:rPr>
              <a:t>model, optimizer = </a:t>
            </a:r>
            <a:r>
              <a:rPr lang="en-US" b="1" dirty="0" err="1">
                <a:solidFill>
                  <a:schemeClr val="tx2"/>
                </a:solidFill>
                <a:latin typeface="Courier New"/>
                <a:ea typeface="Times New Roman" panose="02020603050405020304" pitchFamily="18" charset="0"/>
                <a:cs typeface="Courier New"/>
              </a:rPr>
              <a:t>amp.initialize</a:t>
            </a:r>
            <a:r>
              <a:rPr lang="en-US" b="1" dirty="0">
                <a:solidFill>
                  <a:schemeClr val="tx2"/>
                </a:solidFill>
                <a:latin typeface="Courier New"/>
                <a:ea typeface="Times New Roman" panose="02020603050405020304" pitchFamily="18" charset="0"/>
                <a:cs typeface="Courier New"/>
              </a:rPr>
              <a:t>(model, optimizer, </a:t>
            </a:r>
            <a:r>
              <a:rPr lang="en-US" b="1" dirty="0" err="1">
                <a:solidFill>
                  <a:schemeClr val="tx2"/>
                </a:solidFill>
                <a:latin typeface="Courier New"/>
                <a:ea typeface="Times New Roman" panose="02020603050405020304" pitchFamily="18" charset="0"/>
                <a:cs typeface="Courier New"/>
              </a:rPr>
              <a:t>opt_level</a:t>
            </a:r>
            <a:r>
              <a:rPr lang="en-US" b="1" dirty="0">
                <a:solidFill>
                  <a:schemeClr val="tx2"/>
                </a:solidFill>
                <a:latin typeface="Courier New"/>
                <a:ea typeface="Times New Roman" panose="02020603050405020304" pitchFamily="18" charset="0"/>
                <a:cs typeface="Courier New"/>
              </a:rPr>
              <a:t>=“O1”)</a:t>
            </a:r>
            <a:endParaRPr lang="en-US" dirty="0"/>
          </a:p>
          <a:p>
            <a:br>
              <a:rPr lang="en-US" sz="1800" dirty="0"/>
            </a:br>
            <a:endParaRPr lang="en-US" sz="1800" dirty="0"/>
          </a:p>
          <a:p>
            <a:r>
              <a:rPr lang="en-US" sz="1800" dirty="0"/>
              <a:t>AMP applies loss scaling as appropriate for the </a:t>
            </a:r>
            <a:r>
              <a:rPr lang="en-US" sz="1800" b="1" dirty="0" err="1">
                <a:latin typeface="Courier New" panose="02070309020205020404" pitchFamily="49" charset="0"/>
                <a:cs typeface="Courier New" panose="02070309020205020404" pitchFamily="49" charset="0"/>
              </a:rPr>
              <a:t>opt_level</a:t>
            </a:r>
            <a:r>
              <a:rPr lang="en-US" sz="1800" b="1" dirty="0">
                <a:solidFill>
                  <a:schemeClr val="tx2"/>
                </a:solidFill>
                <a:latin typeface="+mn-lt"/>
                <a:cs typeface="Courier New" panose="02070309020205020404" pitchFamily="49" charset="0"/>
              </a:rPr>
              <a:t> </a:t>
            </a:r>
            <a:r>
              <a:rPr lang="en-US" sz="1800" dirty="0"/>
              <a:t>and properties:</a:t>
            </a:r>
            <a:endParaRPr lang="en-US" sz="1800" b="1" dirty="0">
              <a:solidFill>
                <a:schemeClr val="tx2"/>
              </a:solidFill>
              <a:latin typeface="Courier New"/>
              <a:ea typeface="Times New Roman" panose="02020603050405020304" pitchFamily="18" charset="0"/>
              <a:cs typeface="Courier New"/>
            </a:endParaRPr>
          </a:p>
          <a:p>
            <a:r>
              <a:rPr lang="en-US" sz="1800" b="1" dirty="0">
                <a:solidFill>
                  <a:schemeClr val="tx2"/>
                </a:solidFill>
                <a:latin typeface="Courier New" panose="02070309020205020404" pitchFamily="49" charset="0"/>
                <a:ea typeface="Times New Roman" panose="02020603050405020304" pitchFamily="18" charset="0"/>
                <a:cs typeface="Courier New"/>
              </a:rPr>
              <a:t>with </a:t>
            </a:r>
            <a:r>
              <a:rPr lang="en-US" sz="1800" b="1" dirty="0" err="1">
                <a:solidFill>
                  <a:schemeClr val="tx2"/>
                </a:solidFill>
                <a:latin typeface="Courier New" panose="02070309020205020404" pitchFamily="49" charset="0"/>
                <a:ea typeface="Times New Roman" panose="02020603050405020304" pitchFamily="18" charset="0"/>
                <a:cs typeface="Courier New"/>
              </a:rPr>
              <a:t>amp.scale_loss</a:t>
            </a:r>
            <a:r>
              <a:rPr lang="en-US" sz="1800" b="1" dirty="0">
                <a:solidFill>
                  <a:schemeClr val="tx2"/>
                </a:solidFill>
                <a:latin typeface="Courier New" panose="02070309020205020404" pitchFamily="49" charset="0"/>
                <a:ea typeface="Times New Roman" panose="02020603050405020304" pitchFamily="18" charset="0"/>
                <a:cs typeface="Courier New"/>
              </a:rPr>
              <a:t>(loss, optimizer) as </a:t>
            </a:r>
            <a:r>
              <a:rPr lang="en-US" sz="1800" b="1" dirty="0" err="1">
                <a:solidFill>
                  <a:schemeClr val="tx2"/>
                </a:solidFill>
                <a:latin typeface="Courier New" panose="02070309020205020404" pitchFamily="49" charset="0"/>
                <a:ea typeface="Times New Roman" panose="02020603050405020304" pitchFamily="18" charset="0"/>
                <a:cs typeface="Courier New"/>
              </a:rPr>
              <a:t>scaled_loss</a:t>
            </a:r>
            <a:r>
              <a:rPr lang="en-US" sz="1800" b="1" dirty="0">
                <a:solidFill>
                  <a:schemeClr val="tx2"/>
                </a:solidFill>
                <a:latin typeface="Courier New" panose="02070309020205020404" pitchFamily="49" charset="0"/>
                <a:ea typeface="Times New Roman" panose="02020603050405020304" pitchFamily="18" charset="0"/>
                <a:cs typeface="Courier New"/>
              </a:rPr>
              <a:t>:</a:t>
            </a:r>
            <a:br>
              <a:rPr lang="en-US" sz="1800" b="1" dirty="0">
                <a:solidFill>
                  <a:schemeClr val="tx2"/>
                </a:solidFill>
                <a:latin typeface="Courier New" panose="02070309020205020404" pitchFamily="49" charset="0"/>
                <a:ea typeface="Times New Roman" panose="02020603050405020304" pitchFamily="18" charset="0"/>
                <a:cs typeface="Courier New"/>
              </a:rPr>
            </a:br>
            <a:r>
              <a:rPr lang="en-US" sz="1800" b="1" dirty="0">
                <a:solidFill>
                  <a:schemeClr val="tx2"/>
                </a:solidFill>
                <a:latin typeface="Courier New" panose="02070309020205020404" pitchFamily="49" charset="0"/>
                <a:ea typeface="Times New Roman" panose="02020603050405020304" pitchFamily="18" charset="0"/>
                <a:cs typeface="Courier New"/>
              </a:rPr>
              <a:t>    </a:t>
            </a:r>
            <a:r>
              <a:rPr lang="en-US" sz="1800" b="1" dirty="0" err="1">
                <a:solidFill>
                  <a:schemeClr val="tx2"/>
                </a:solidFill>
                <a:latin typeface="Courier New" panose="02070309020205020404" pitchFamily="49" charset="0"/>
                <a:ea typeface="Times New Roman" panose="02020603050405020304" pitchFamily="18" charset="0"/>
              </a:rPr>
              <a:t>scaled_loss.backward</a:t>
            </a:r>
            <a:r>
              <a:rPr lang="en-US" sz="1800" b="1" dirty="0">
                <a:solidFill>
                  <a:schemeClr val="tx2"/>
                </a:solidFill>
                <a:latin typeface="Courier New" panose="02070309020205020404" pitchFamily="49" charset="0"/>
                <a:ea typeface="Times New Roman" panose="02020603050405020304" pitchFamily="18" charset="0"/>
              </a:rPr>
              <a:t>()</a:t>
            </a:r>
            <a:endParaRPr lang="en-US" sz="1800" b="1" dirty="0">
              <a:solidFill>
                <a:schemeClr val="tx2"/>
              </a:solidFill>
              <a:latin typeface="Courier New"/>
              <a:ea typeface="Times New Roman" panose="02020603050405020304" pitchFamily="18" charset="0"/>
              <a:cs typeface="Courier New"/>
            </a:endParaRPr>
          </a:p>
          <a:p>
            <a:endParaRPr lang="en-US" b="1" dirty="0">
              <a:solidFill>
                <a:schemeClr val="tx2"/>
              </a:solidFill>
              <a:latin typeface="Courier New"/>
              <a:ea typeface="Times New Roman" panose="02020603050405020304" pitchFamily="18" charset="0"/>
              <a:cs typeface="Courier New"/>
            </a:endParaRPr>
          </a:p>
          <a:p>
            <a:pPr marL="0" lvl="1"/>
            <a:endParaRPr lang="en-US" dirty="0"/>
          </a:p>
        </p:txBody>
      </p:sp>
      <p:sp>
        <p:nvSpPr>
          <p:cNvPr id="3" name="Title 2">
            <a:extLst>
              <a:ext uri="{FF2B5EF4-FFF2-40B4-BE49-F238E27FC236}">
                <a16:creationId xmlns:a16="http://schemas.microsoft.com/office/drawing/2014/main" id="{028FA3F7-BEEE-4828-81DA-479FFB31A0CC}"/>
              </a:ext>
            </a:extLst>
          </p:cNvPr>
          <p:cNvSpPr>
            <a:spLocks noGrp="1"/>
          </p:cNvSpPr>
          <p:nvPr>
            <p:ph type="title"/>
          </p:nvPr>
        </p:nvSpPr>
        <p:spPr/>
        <p:txBody>
          <a:bodyPr/>
          <a:lstStyle/>
          <a:p>
            <a:r>
              <a:rPr lang="en-US" dirty="0"/>
              <a:t>Amp operation summary</a:t>
            </a:r>
          </a:p>
        </p:txBody>
      </p:sp>
    </p:spTree>
    <p:extLst>
      <p:ext uri="{BB962C8B-B14F-4D97-AF65-F5344CB8AC3E}">
        <p14:creationId xmlns:p14="http://schemas.microsoft.com/office/powerpoint/2010/main" val="32054488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Try amp</a:t>
            </a:r>
          </a:p>
        </p:txBody>
      </p:sp>
      <p:sp>
        <p:nvSpPr>
          <p:cNvPr id="5" name="Content Placeholder 2">
            <a:extLst>
              <a:ext uri="{FF2B5EF4-FFF2-40B4-BE49-F238E27FC236}">
                <a16:creationId xmlns:a16="http://schemas.microsoft.com/office/drawing/2014/main" id="{AFA3E54B-0DEA-4CFF-9A98-1F6316AB2434}"/>
              </a:ext>
            </a:extLst>
          </p:cNvPr>
          <p:cNvSpPr txBox="1">
            <a:spLocks/>
          </p:cNvSpPr>
          <p:nvPr/>
        </p:nvSpPr>
        <p:spPr>
          <a:xfrm>
            <a:off x="3922787" y="1318181"/>
            <a:ext cx="6971695" cy="2127250"/>
          </a:xfrm>
          <a:prstGeom prst="rect">
            <a:avLst/>
          </a:prstGeom>
        </p:spPr>
        <p:txBody>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lvl="1" defTabSz="914400"/>
            <a:r>
              <a:rPr lang="en-US" kern="0" dirty="0"/>
              <a:t>Available through the NVIDIA Apex repository of mixed precision</a:t>
            </a:r>
            <a:br>
              <a:rPr lang="en-US" kern="0" dirty="0"/>
            </a:br>
            <a:r>
              <a:rPr lang="en-US" kern="0" dirty="0"/>
              <a:t>and distributed tools:</a:t>
            </a:r>
            <a:br>
              <a:rPr lang="en-US" kern="0" dirty="0"/>
            </a:br>
            <a:r>
              <a:rPr lang="en-US" kern="0" dirty="0">
                <a:hlinkClick r:id="rId3"/>
              </a:rPr>
              <a:t>https://github.com/nvidia/apex</a:t>
            </a:r>
            <a:endParaRPr lang="en-US" kern="0" dirty="0"/>
          </a:p>
          <a:p>
            <a:pPr marL="0" lvl="1" defTabSz="914400"/>
            <a:r>
              <a:rPr lang="en-US" kern="0" dirty="0"/>
              <a:t>Full API documentation:</a:t>
            </a:r>
            <a:br>
              <a:rPr lang="en-US" kern="0" dirty="0"/>
            </a:br>
            <a:r>
              <a:rPr lang="en-US" kern="0" dirty="0">
                <a:hlinkClick r:id="rId4"/>
              </a:rPr>
              <a:t>https://nvidia.github.io/apex/</a:t>
            </a:r>
            <a:endParaRPr lang="en-US" kern="0" dirty="0"/>
          </a:p>
          <a:p>
            <a:r>
              <a:rPr lang="en-US" sz="1800" kern="0" dirty="0"/>
              <a:t>For more on mixed precision, don’t forget to see:</a:t>
            </a:r>
            <a:br>
              <a:rPr lang="en-US" sz="1800" kern="0" dirty="0"/>
            </a:br>
            <a:br>
              <a:rPr lang="en-US" sz="1800" kern="0" dirty="0"/>
            </a:br>
            <a:r>
              <a:rPr lang="en-US" sz="1800" dirty="0" err="1"/>
              <a:t>Myle</a:t>
            </a:r>
            <a:r>
              <a:rPr lang="en-US" sz="1800" dirty="0"/>
              <a:t> Ott and Sergey </a:t>
            </a:r>
            <a:r>
              <a:rPr lang="en-US" sz="1800" dirty="0" err="1"/>
              <a:t>Edunov</a:t>
            </a:r>
            <a:r>
              <a:rPr lang="en-US" sz="1800" dirty="0"/>
              <a:t>, </a:t>
            </a:r>
            <a:r>
              <a:rPr lang="en-US" sz="1800" i="1" dirty="0"/>
              <a:t>Taking Advantage of Mixed Precision to Accelerate Training Using </a:t>
            </a:r>
            <a:r>
              <a:rPr lang="en-US" sz="1800" i="1" dirty="0" err="1"/>
              <a:t>PyTorch</a:t>
            </a:r>
            <a:r>
              <a:rPr lang="en-US" sz="1800" dirty="0"/>
              <a:t>, GTC 2019 Session 9832</a:t>
            </a:r>
            <a:br>
              <a:rPr lang="en-US" sz="1800" dirty="0"/>
            </a:br>
            <a:r>
              <a:rPr lang="en-US" sz="1800" dirty="0"/>
              <a:t>Right after this talk in Room 210D</a:t>
            </a:r>
          </a:p>
          <a:p>
            <a:r>
              <a:rPr lang="en-US" sz="1800" dirty="0"/>
              <a:t>Carl Case, </a:t>
            </a:r>
            <a:r>
              <a:rPr lang="en-US" sz="1800" i="1" dirty="0"/>
              <a:t>Mixed Precision Training of Deep Neural Networks</a:t>
            </a:r>
            <a:r>
              <a:rPr lang="en-US" sz="1800" dirty="0"/>
              <a:t>, GTC 2019 Session 9143</a:t>
            </a:r>
          </a:p>
          <a:p>
            <a:pPr marL="0" lvl="1" defTabSz="914400"/>
            <a:br>
              <a:rPr lang="en-US" kern="0" dirty="0"/>
            </a:br>
            <a:br>
              <a:rPr lang="en-US" kern="0" dirty="0"/>
            </a:br>
            <a:endParaRPr lang="en-US" kern="0" dirty="0"/>
          </a:p>
        </p:txBody>
      </p:sp>
    </p:spTree>
    <p:extLst>
      <p:ext uri="{BB962C8B-B14F-4D97-AF65-F5344CB8AC3E}">
        <p14:creationId xmlns:p14="http://schemas.microsoft.com/office/powerpoint/2010/main" val="103616662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25999A9-C845-45A9-AAEA-187853BB2FDF}"/>
              </a:ext>
            </a:extLst>
          </p:cNvPr>
          <p:cNvSpPr>
            <a:spLocks noGrp="1"/>
          </p:cNvSpPr>
          <p:nvPr>
            <p:ph type="title"/>
          </p:nvPr>
        </p:nvSpPr>
        <p:spPr/>
        <p:txBody>
          <a:bodyPr/>
          <a:lstStyle/>
          <a:p>
            <a:r>
              <a:rPr lang="en-US" dirty="0"/>
              <a:t>Tensor core performance tips</a:t>
            </a:r>
          </a:p>
        </p:txBody>
      </p:sp>
    </p:spTree>
    <p:extLst>
      <p:ext uri="{BB962C8B-B14F-4D97-AF65-F5344CB8AC3E}">
        <p14:creationId xmlns:p14="http://schemas.microsoft.com/office/powerpoint/2010/main" val="41178806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3DB9B-DBEC-486B-A8BD-3F519C5AD118}"/>
              </a:ext>
            </a:extLst>
          </p:cNvPr>
          <p:cNvSpPr>
            <a:spLocks noGrp="1"/>
          </p:cNvSpPr>
          <p:nvPr>
            <p:ph type="title"/>
          </p:nvPr>
        </p:nvSpPr>
        <p:spPr>
          <a:xfrm>
            <a:off x="498348" y="369873"/>
            <a:ext cx="9976104" cy="590931"/>
          </a:xfrm>
        </p:spPr>
        <p:txBody>
          <a:bodyPr/>
          <a:lstStyle/>
          <a:p>
            <a:r>
              <a:rPr lang="en-US" dirty="0"/>
              <a:t>Tensor core Performance tips</a:t>
            </a:r>
          </a:p>
        </p:txBody>
      </p:sp>
      <p:sp>
        <p:nvSpPr>
          <p:cNvPr id="6" name="Content Placeholder 2">
            <a:extLst>
              <a:ext uri="{FF2B5EF4-FFF2-40B4-BE49-F238E27FC236}">
                <a16:creationId xmlns:a16="http://schemas.microsoft.com/office/drawing/2014/main" id="{408AF632-15F2-4119-BE11-6704BC65CF81}"/>
              </a:ext>
            </a:extLst>
          </p:cNvPr>
          <p:cNvSpPr>
            <a:spLocks noGrp="1"/>
          </p:cNvSpPr>
          <p:nvPr>
            <p:ph idx="1"/>
          </p:nvPr>
        </p:nvSpPr>
        <p:spPr>
          <a:xfrm>
            <a:off x="550723" y="1562100"/>
            <a:ext cx="9871355" cy="4361721"/>
          </a:xfrm>
        </p:spPr>
        <p:txBody>
          <a:bodyPr/>
          <a:lstStyle/>
          <a:p>
            <a:pPr marL="342900" lvl="1" indent="-342900">
              <a:buFont typeface="Arial" panose="020B0604020202020204" pitchFamily="34" charset="0"/>
              <a:buChar char="•"/>
            </a:pPr>
            <a:r>
              <a:rPr lang="en-US" sz="2200" dirty="0"/>
              <a:t>GEMMs = “generalized (dense) matrix-matrix multiplies”:</a:t>
            </a:r>
            <a:br>
              <a:rPr lang="en-US" sz="2200" dirty="0"/>
            </a:br>
            <a:r>
              <a:rPr lang="en-US" sz="2200" dirty="0"/>
              <a:t>	For A x B where A has size (M, K) and B has size (K, N):</a:t>
            </a:r>
            <a:br>
              <a:rPr lang="en-US" sz="2200" dirty="0"/>
            </a:br>
            <a:r>
              <a:rPr lang="en-US" sz="2200" dirty="0"/>
              <a:t>       N, M, K should be multiples of 8.</a:t>
            </a:r>
          </a:p>
          <a:p>
            <a:pPr marL="342900" lvl="1" indent="-342900">
              <a:buFont typeface="Arial" panose="020B0604020202020204" pitchFamily="34" charset="0"/>
              <a:buChar char="•"/>
            </a:pPr>
            <a:r>
              <a:rPr lang="en-US" sz="2200" dirty="0"/>
              <a:t>GEMMs in fully connected layers:</a:t>
            </a:r>
            <a:br>
              <a:rPr lang="en-US" sz="2200" dirty="0"/>
            </a:br>
            <a:r>
              <a:rPr lang="en-US" sz="2200" dirty="0"/>
              <a:t>	Batch size, input features, output features should be multiples of 8.</a:t>
            </a:r>
          </a:p>
          <a:p>
            <a:pPr marL="342900" lvl="1" indent="-342900">
              <a:buFont typeface="Arial" panose="020B0604020202020204" pitchFamily="34" charset="0"/>
              <a:buChar char="•"/>
            </a:pPr>
            <a:r>
              <a:rPr lang="en-US" sz="2200" dirty="0"/>
              <a:t>GEMMs in RNNs:</a:t>
            </a:r>
            <a:br>
              <a:rPr lang="en-US" sz="2200" dirty="0"/>
            </a:br>
            <a:r>
              <a:rPr lang="en-US" sz="2200" dirty="0"/>
              <a:t>	Batch size, hidden size, embedding size, and dictionary size should</a:t>
            </a:r>
            <a:br>
              <a:rPr lang="en-US" sz="2200" dirty="0"/>
            </a:br>
            <a:r>
              <a:rPr lang="en-US" sz="2200" dirty="0"/>
              <a:t>	be multiples of 8.</a:t>
            </a:r>
            <a:br>
              <a:rPr lang="en-US" sz="2000" dirty="0"/>
            </a:br>
            <a:endParaRPr lang="en-US" sz="2200" dirty="0"/>
          </a:p>
          <a:p>
            <a:pPr marL="0" lvl="1"/>
            <a:r>
              <a:rPr lang="en-US" sz="2200" dirty="0"/>
              <a:t>Libraries (</a:t>
            </a:r>
            <a:r>
              <a:rPr lang="en-US" sz="2200" dirty="0" err="1"/>
              <a:t>cuDNN</a:t>
            </a:r>
            <a:r>
              <a:rPr lang="en-US" sz="2200" dirty="0"/>
              <a:t>, </a:t>
            </a:r>
            <a:r>
              <a:rPr lang="en-US" sz="2200" dirty="0" err="1"/>
              <a:t>cuBLAS</a:t>
            </a:r>
            <a:r>
              <a:rPr lang="en-US" sz="2200" dirty="0"/>
              <a:t>) are optimized for Tensor Cores.</a:t>
            </a:r>
          </a:p>
          <a:p>
            <a:pPr marL="0" lvl="1"/>
            <a:endParaRPr lang="en-US" sz="2200" dirty="0"/>
          </a:p>
        </p:txBody>
      </p:sp>
    </p:spTree>
    <p:extLst>
      <p:ext uri="{BB962C8B-B14F-4D97-AF65-F5344CB8AC3E}">
        <p14:creationId xmlns:p14="http://schemas.microsoft.com/office/powerpoint/2010/main" val="2876953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3DB9B-DBEC-486B-A8BD-3F519C5AD118}"/>
              </a:ext>
            </a:extLst>
          </p:cNvPr>
          <p:cNvSpPr>
            <a:spLocks noGrp="1"/>
          </p:cNvSpPr>
          <p:nvPr>
            <p:ph type="title"/>
          </p:nvPr>
        </p:nvSpPr>
        <p:spPr>
          <a:xfrm>
            <a:off x="498348" y="365760"/>
            <a:ext cx="9976104" cy="590931"/>
          </a:xfrm>
        </p:spPr>
        <p:txBody>
          <a:bodyPr/>
          <a:lstStyle/>
          <a:p>
            <a:r>
              <a:rPr lang="en-US" dirty="0"/>
              <a:t>Tensor core Performance tips</a:t>
            </a:r>
          </a:p>
        </p:txBody>
      </p:sp>
      <p:sp>
        <p:nvSpPr>
          <p:cNvPr id="6" name="Content Placeholder 2">
            <a:extLst>
              <a:ext uri="{FF2B5EF4-FFF2-40B4-BE49-F238E27FC236}">
                <a16:creationId xmlns:a16="http://schemas.microsoft.com/office/drawing/2014/main" id="{408AF632-15F2-4119-BE11-6704BC65CF81}"/>
              </a:ext>
            </a:extLst>
          </p:cNvPr>
          <p:cNvSpPr>
            <a:spLocks noGrp="1"/>
          </p:cNvSpPr>
          <p:nvPr>
            <p:ph idx="1"/>
          </p:nvPr>
        </p:nvSpPr>
        <p:spPr>
          <a:xfrm>
            <a:off x="1387475" y="1068476"/>
            <a:ext cx="8197850" cy="679642"/>
          </a:xfrm>
        </p:spPr>
        <p:txBody>
          <a:bodyPr/>
          <a:lstStyle/>
          <a:p>
            <a:pPr lvl="1" algn="ctr"/>
            <a:r>
              <a:rPr lang="en-US" sz="2200" dirty="0"/>
              <a:t>How can I make sure Tensor Cores were used?</a:t>
            </a:r>
            <a:br>
              <a:rPr lang="en-US" sz="2200" dirty="0"/>
            </a:br>
            <a:r>
              <a:rPr lang="en-US" sz="2200" dirty="0"/>
              <a:t>Run one iteration with </a:t>
            </a:r>
            <a:r>
              <a:rPr lang="en-US" sz="2200" dirty="0" err="1"/>
              <a:t>nvprof</a:t>
            </a:r>
            <a:r>
              <a:rPr lang="en-US" sz="2200" dirty="0"/>
              <a:t>, and look for “884” kernels:</a:t>
            </a:r>
          </a:p>
          <a:p>
            <a:pPr lvl="1" algn="ctr"/>
            <a:endParaRPr lang="en-US" sz="2200" dirty="0"/>
          </a:p>
          <a:p>
            <a:pPr lvl="1" algn="ctr"/>
            <a:endParaRPr lang="en-US" sz="2200" dirty="0"/>
          </a:p>
        </p:txBody>
      </p:sp>
      <p:sp>
        <p:nvSpPr>
          <p:cNvPr id="4" name="Rectangle 3">
            <a:extLst>
              <a:ext uri="{FF2B5EF4-FFF2-40B4-BE49-F238E27FC236}">
                <a16:creationId xmlns:a16="http://schemas.microsoft.com/office/drawing/2014/main" id="{A406E9BB-FBFD-427D-843E-F861C33A61DE}"/>
              </a:ext>
            </a:extLst>
          </p:cNvPr>
          <p:cNvSpPr/>
          <p:nvPr/>
        </p:nvSpPr>
        <p:spPr>
          <a:xfrm>
            <a:off x="412750" y="1946010"/>
            <a:ext cx="9808499" cy="4031873"/>
          </a:xfrm>
          <a:prstGeom prst="rect">
            <a:avLst/>
          </a:prstGeom>
        </p:spPr>
        <p:txBody>
          <a:bodyPr wrap="square" anchor="t">
            <a:spAutoFit/>
          </a:bodyPr>
          <a:lstStyle/>
          <a:p>
            <a:pPr marL="0" marR="0"/>
            <a:r>
              <a:rPr lang="en-US" b="1" dirty="0">
                <a:solidFill>
                  <a:srgbClr val="000000"/>
                </a:solidFill>
                <a:latin typeface="Courier New" panose="02070309020205020404" pitchFamily="49" charset="0"/>
                <a:ea typeface="Times New Roman" panose="02020603050405020304" pitchFamily="18" charset="0"/>
              </a:rPr>
              <a:t>		import torch</a:t>
            </a:r>
          </a:p>
          <a:p>
            <a:pPr marL="0" marR="0"/>
            <a:r>
              <a:rPr lang="en-US" b="1" dirty="0">
                <a:solidFill>
                  <a:srgbClr val="000000"/>
                </a:solidFill>
                <a:latin typeface="Courier New" panose="02070309020205020404" pitchFamily="49" charset="0"/>
                <a:ea typeface="Times New Roman" panose="02020603050405020304" pitchFamily="18" charset="0"/>
              </a:rPr>
              <a:t>		import </a:t>
            </a:r>
            <a:r>
              <a:rPr lang="en-US" b="1" dirty="0" err="1">
                <a:solidFill>
                  <a:srgbClr val="000000"/>
                </a:solidFill>
                <a:latin typeface="Courier New" panose="02070309020205020404" pitchFamily="49" charset="0"/>
                <a:ea typeface="Times New Roman" panose="02020603050405020304" pitchFamily="18" charset="0"/>
              </a:rPr>
              <a:t>torch.nn</a:t>
            </a:r>
            <a:endParaRPr lang="en-US" b="1" dirty="0">
              <a:solidFill>
                <a:srgbClr val="000000"/>
              </a:solidFill>
              <a:latin typeface="Courier New" panose="02070309020205020404" pitchFamily="49" charset="0"/>
              <a:ea typeface="Times New Roman" panose="02020603050405020304" pitchFamily="18" charset="0"/>
            </a:endParaRPr>
          </a:p>
          <a:p>
            <a:pPr marL="0" marR="0"/>
            <a:r>
              <a:rPr lang="en-US" b="1" dirty="0">
                <a:solidFill>
                  <a:srgbClr val="000000"/>
                </a:solidFill>
                <a:latin typeface="Courier New" panose="02070309020205020404" pitchFamily="49" charset="0"/>
                <a:ea typeface="Times New Roman" panose="02020603050405020304" pitchFamily="18" charset="0"/>
              </a:rPr>
              <a:t>	</a:t>
            </a:r>
          </a:p>
          <a:p>
            <a:pPr marL="0" marR="0"/>
            <a:r>
              <a:rPr lang="en-US" b="1" dirty="0">
                <a:solidFill>
                  <a:srgbClr val="000000"/>
                </a:solidFill>
                <a:latin typeface="Courier New" panose="02070309020205020404" pitchFamily="49" charset="0"/>
                <a:ea typeface="Times New Roman" panose="02020603050405020304" pitchFamily="18" charset="0"/>
              </a:rPr>
              <a:t>		</a:t>
            </a:r>
            <a:r>
              <a:rPr lang="en-US" b="1" dirty="0" err="1">
                <a:solidFill>
                  <a:srgbClr val="000000"/>
                </a:solidFill>
                <a:latin typeface="Courier New" panose="02070309020205020404" pitchFamily="49" charset="0"/>
                <a:ea typeface="Times New Roman" panose="02020603050405020304" pitchFamily="18" charset="0"/>
              </a:rPr>
              <a:t>bsz</a:t>
            </a:r>
            <a:r>
              <a:rPr lang="en-US" b="1" dirty="0">
                <a:solidFill>
                  <a:srgbClr val="000000"/>
                </a:solidFill>
                <a:latin typeface="Courier New" panose="02070309020205020404" pitchFamily="49" charset="0"/>
                <a:ea typeface="Times New Roman" panose="02020603050405020304" pitchFamily="18" charset="0"/>
              </a:rPr>
              <a:t>, in, out = </a:t>
            </a:r>
            <a:r>
              <a:rPr lang="en-US" b="1" dirty="0">
                <a:solidFill>
                  <a:srgbClr val="FF00FF"/>
                </a:solidFill>
                <a:latin typeface="Courier New" panose="02070309020205020404" pitchFamily="49" charset="0"/>
                <a:ea typeface="Times New Roman" panose="02020603050405020304" pitchFamily="18" charset="0"/>
              </a:rPr>
              <a:t>256</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FF00FF"/>
                </a:solidFill>
                <a:latin typeface="Courier New" panose="02070309020205020404" pitchFamily="49" charset="0"/>
                <a:ea typeface="Times New Roman" panose="02020603050405020304" pitchFamily="18" charset="0"/>
              </a:rPr>
              <a:t>1024</a:t>
            </a:r>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FF00FF"/>
                </a:solidFill>
                <a:latin typeface="Courier New" panose="02070309020205020404" pitchFamily="49" charset="0"/>
                <a:ea typeface="Times New Roman" panose="02020603050405020304" pitchFamily="18" charset="0"/>
              </a:rPr>
              <a:t>2048</a:t>
            </a:r>
            <a:endParaRPr lang="en-US" b="1" dirty="0">
              <a:solidFill>
                <a:srgbClr val="FF00FF"/>
              </a:solidFill>
              <a:latin typeface="Courier New" panose="02070309020205020404" pitchFamily="49" charset="0"/>
              <a:ea typeface="Times New Roman" panose="02020603050405020304" pitchFamily="18" charset="0"/>
              <a:cs typeface="Courier New"/>
            </a:endParaRPr>
          </a:p>
          <a:p>
            <a:pPr marL="0" marR="0"/>
            <a:r>
              <a:rPr lang="en-US" b="1" dirty="0">
                <a:latin typeface="Courier New"/>
                <a:ea typeface="Times New Roman" panose="02020603050405020304" pitchFamily="18" charset="0"/>
                <a:cs typeface="Courier New"/>
              </a:rPr>
              <a:t>	</a:t>
            </a:r>
          </a:p>
          <a:p>
            <a:r>
              <a:rPr lang="en-US" b="1" dirty="0">
                <a:solidFill>
                  <a:schemeClr val="bg1"/>
                </a:solidFill>
                <a:latin typeface="Courier New" panose="02070309020205020404" pitchFamily="49" charset="0"/>
                <a:ea typeface="Times New Roman" panose="02020603050405020304" pitchFamily="18" charset="0"/>
              </a:rPr>
              <a:t>		tensor = </a:t>
            </a:r>
            <a:r>
              <a:rPr lang="en-US" b="1" dirty="0" err="1">
                <a:solidFill>
                  <a:schemeClr val="bg1"/>
                </a:solidFill>
                <a:latin typeface="Courier New" panose="02070309020205020404" pitchFamily="49" charset="0"/>
                <a:ea typeface="Times New Roman" panose="02020603050405020304" pitchFamily="18" charset="0"/>
              </a:rPr>
              <a:t>torch.randn</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bsz</a:t>
            </a:r>
            <a:r>
              <a:rPr lang="en-US" b="1" dirty="0">
                <a:solidFill>
                  <a:schemeClr val="bg1"/>
                </a:solidFill>
                <a:latin typeface="Courier New" panose="02070309020205020404" pitchFamily="49" charset="0"/>
                <a:ea typeface="Times New Roman" panose="02020603050405020304" pitchFamily="18" charset="0"/>
              </a:rPr>
              <a:t>, in).</a:t>
            </a:r>
            <a:r>
              <a:rPr lang="en-US" b="1" dirty="0" err="1">
                <a:solidFill>
                  <a:schemeClr val="bg1"/>
                </a:solidFill>
                <a:latin typeface="Courier New" panose="02070309020205020404" pitchFamily="49" charset="0"/>
                <a:ea typeface="Times New Roman" panose="02020603050405020304" pitchFamily="18" charset="0"/>
              </a:rPr>
              <a:t>cuda</a:t>
            </a:r>
            <a:r>
              <a:rPr lang="en-US" b="1" dirty="0">
                <a:solidFill>
                  <a:schemeClr val="bg1"/>
                </a:solidFill>
                <a:latin typeface="Courier New"/>
                <a:ea typeface="Times New Roman" panose="02020603050405020304" pitchFamily="18" charset="0"/>
                <a:cs typeface="Courier New"/>
              </a:rPr>
              <a:t>().half()</a:t>
            </a:r>
          </a:p>
          <a:p>
            <a:r>
              <a:rPr lang="en-US" b="1" dirty="0">
                <a:solidFill>
                  <a:schemeClr val="bg1"/>
                </a:solidFill>
                <a:latin typeface="Courier New"/>
                <a:ea typeface="Times New Roman" panose="02020603050405020304" pitchFamily="18" charset="0"/>
                <a:cs typeface="Courier New"/>
              </a:rPr>
              <a:t>		layer = </a:t>
            </a:r>
            <a:r>
              <a:rPr lang="en-US" b="1" dirty="0" err="1">
                <a:solidFill>
                  <a:schemeClr val="bg1"/>
                </a:solidFill>
                <a:latin typeface="Courier New"/>
                <a:ea typeface="Times New Roman" panose="02020603050405020304" pitchFamily="18" charset="0"/>
                <a:cs typeface="Courier New"/>
              </a:rPr>
              <a:t>torch.nn.Linear</a:t>
            </a:r>
            <a:r>
              <a:rPr lang="en-US" b="1" dirty="0">
                <a:solidFill>
                  <a:schemeClr val="bg1"/>
                </a:solidFill>
                <a:latin typeface="Courier New"/>
                <a:ea typeface="Times New Roman" panose="02020603050405020304" pitchFamily="18" charset="0"/>
                <a:cs typeface="Courier New"/>
              </a:rPr>
              <a:t>(in, out).</a:t>
            </a:r>
            <a:r>
              <a:rPr lang="en-US" b="1" dirty="0" err="1">
                <a:solidFill>
                  <a:schemeClr val="bg1"/>
                </a:solidFill>
                <a:latin typeface="Courier New"/>
                <a:ea typeface="Times New Roman" panose="02020603050405020304" pitchFamily="18" charset="0"/>
                <a:cs typeface="Courier New"/>
              </a:rPr>
              <a:t>cuda</a:t>
            </a:r>
            <a:r>
              <a:rPr lang="en-US" b="1" dirty="0">
                <a:solidFill>
                  <a:schemeClr val="bg1"/>
                </a:solidFill>
                <a:latin typeface="Courier New"/>
                <a:ea typeface="Times New Roman" panose="02020603050405020304" pitchFamily="18" charset="0"/>
                <a:cs typeface="Courier New"/>
              </a:rPr>
              <a:t>().half()</a:t>
            </a:r>
          </a:p>
          <a:p>
            <a:r>
              <a:rPr lang="en-US" b="1" dirty="0">
                <a:solidFill>
                  <a:schemeClr val="bg1"/>
                </a:solidFill>
                <a:latin typeface="Courier New"/>
                <a:ea typeface="Times New Roman" panose="02020603050405020304" pitchFamily="18" charset="0"/>
                <a:cs typeface="Courier New"/>
              </a:rPr>
              <a:t>		layer(tensor)</a:t>
            </a:r>
            <a:endParaRPr lang="en-US" b="1" dirty="0">
              <a:solidFill>
                <a:schemeClr val="bg1"/>
              </a:solidFill>
              <a:latin typeface="Courier New" panose="02070309020205020404" pitchFamily="49" charset="0"/>
              <a:ea typeface="Times New Roman" panose="02020603050405020304" pitchFamily="18" charset="0"/>
              <a:cs typeface="Courier New"/>
            </a:endParaRPr>
          </a:p>
          <a:p>
            <a:endParaRPr lang="en-US" b="1" dirty="0">
              <a:solidFill>
                <a:schemeClr val="bg1"/>
              </a:solidFill>
              <a:latin typeface="Courier New" panose="02070309020205020404" pitchFamily="49" charset="0"/>
              <a:ea typeface="Times New Roman" panose="02020603050405020304" pitchFamily="18" charset="0"/>
              <a:cs typeface="Courier New"/>
            </a:endParaRPr>
          </a:p>
          <a:p>
            <a:r>
              <a:rPr lang="en-US" sz="2200" dirty="0">
                <a:solidFill>
                  <a:schemeClr val="bg1"/>
                </a:solidFill>
                <a:latin typeface="+mn-lt"/>
                <a:ea typeface="Times New Roman" panose="02020603050405020304" pitchFamily="18" charset="0"/>
                <a:cs typeface="Courier New"/>
              </a:rPr>
              <a:t>Running with</a:t>
            </a:r>
          </a:p>
          <a:p>
            <a:r>
              <a:rPr lang="en-US" b="1" dirty="0">
                <a:solidFill>
                  <a:schemeClr val="bg1"/>
                </a:solidFill>
                <a:latin typeface="Courier New" panose="02070309020205020404" pitchFamily="49" charset="0"/>
                <a:ea typeface="Times New Roman" panose="02020603050405020304" pitchFamily="18" charset="0"/>
                <a:cs typeface="Courier New"/>
              </a:rPr>
              <a:t>$ </a:t>
            </a:r>
            <a:r>
              <a:rPr lang="en-US" b="1" dirty="0" err="1">
                <a:solidFill>
                  <a:schemeClr val="bg1"/>
                </a:solidFill>
                <a:latin typeface="Courier New" panose="02070309020205020404" pitchFamily="49" charset="0"/>
                <a:ea typeface="Times New Roman" panose="02020603050405020304" pitchFamily="18" charset="0"/>
                <a:cs typeface="Courier New"/>
              </a:rPr>
              <a:t>nvprof</a:t>
            </a:r>
            <a:r>
              <a:rPr lang="en-US" b="1" dirty="0">
                <a:solidFill>
                  <a:schemeClr val="bg1"/>
                </a:solidFill>
                <a:latin typeface="Courier New" panose="02070309020205020404" pitchFamily="49" charset="0"/>
                <a:ea typeface="Times New Roman" panose="02020603050405020304" pitchFamily="18" charset="0"/>
                <a:cs typeface="Courier New"/>
              </a:rPr>
              <a:t> python test.py</a:t>
            </a:r>
          </a:p>
          <a:p>
            <a:r>
              <a:rPr lang="en-US" b="1" dirty="0">
                <a:solidFill>
                  <a:schemeClr val="bg1"/>
                </a:solidFill>
                <a:latin typeface="Courier New" panose="02070309020205020404" pitchFamily="49" charset="0"/>
                <a:ea typeface="Times New Roman" panose="02020603050405020304" pitchFamily="18" charset="0"/>
                <a:cs typeface="Courier New"/>
              </a:rPr>
              <a:t>...</a:t>
            </a:r>
          </a:p>
          <a:p>
            <a:r>
              <a:rPr lang="en-US" b="1" dirty="0">
                <a:solidFill>
                  <a:schemeClr val="bg1"/>
                </a:solidFill>
                <a:latin typeface="Courier New" panose="02070309020205020404" pitchFamily="49" charset="0"/>
                <a:ea typeface="Times New Roman" panose="02020603050405020304" pitchFamily="18" charset="0"/>
                <a:cs typeface="Courier New"/>
              </a:rPr>
              <a:t>37.024us  1  37.024us  </a:t>
            </a:r>
            <a:r>
              <a:rPr lang="en-US" b="1" dirty="0" err="1">
                <a:solidFill>
                  <a:schemeClr val="bg1"/>
                </a:solidFill>
                <a:latin typeface="Courier New" panose="02070309020205020404" pitchFamily="49" charset="0"/>
                <a:ea typeface="Times New Roman" panose="02020603050405020304" pitchFamily="18" charset="0"/>
                <a:cs typeface="Courier New"/>
              </a:rPr>
              <a:t>37.024us</a:t>
            </a:r>
            <a:r>
              <a:rPr lang="en-US" b="1" dirty="0">
                <a:solidFill>
                  <a:schemeClr val="bg1"/>
                </a:solidFill>
                <a:latin typeface="Courier New" panose="02070309020205020404" pitchFamily="49" charset="0"/>
                <a:ea typeface="Times New Roman" panose="02020603050405020304" pitchFamily="18" charset="0"/>
                <a:cs typeface="Courier New"/>
              </a:rPr>
              <a:t>  </a:t>
            </a:r>
            <a:r>
              <a:rPr lang="en-US" b="1" dirty="0" err="1">
                <a:solidFill>
                  <a:schemeClr val="bg1"/>
                </a:solidFill>
                <a:latin typeface="Courier New" panose="02070309020205020404" pitchFamily="49" charset="0"/>
                <a:ea typeface="Times New Roman" panose="02020603050405020304" pitchFamily="18" charset="0"/>
                <a:cs typeface="Courier New"/>
              </a:rPr>
              <a:t>37.024us</a:t>
            </a:r>
            <a:r>
              <a:rPr lang="en-US" b="1" dirty="0">
                <a:solidFill>
                  <a:schemeClr val="bg1"/>
                </a:solidFill>
                <a:latin typeface="Courier New" panose="02070309020205020404" pitchFamily="49" charset="0"/>
                <a:ea typeface="Times New Roman" panose="02020603050405020304" pitchFamily="18" charset="0"/>
                <a:cs typeface="Courier New"/>
              </a:rPr>
              <a:t>  volta_fp16_s884gemm_fp16…</a:t>
            </a:r>
          </a:p>
          <a:p>
            <a:endParaRPr lang="en-US" b="1" dirty="0">
              <a:solidFill>
                <a:schemeClr val="bg1"/>
              </a:solidFill>
              <a:latin typeface="Courier New" panose="02070309020205020404" pitchFamily="49" charset="0"/>
              <a:ea typeface="Times New Roman" panose="02020603050405020304" pitchFamily="18" charset="0"/>
              <a:cs typeface="Courier New"/>
            </a:endParaRPr>
          </a:p>
        </p:txBody>
      </p:sp>
      <p:sp>
        <p:nvSpPr>
          <p:cNvPr id="5" name="Rectangle 4">
            <a:extLst>
              <a:ext uri="{FF2B5EF4-FFF2-40B4-BE49-F238E27FC236}">
                <a16:creationId xmlns:a16="http://schemas.microsoft.com/office/drawing/2014/main" id="{858D90B1-A50F-46D4-B70A-CE2B51B484AC}"/>
              </a:ext>
            </a:extLst>
          </p:cNvPr>
          <p:cNvSpPr/>
          <p:nvPr/>
        </p:nvSpPr>
        <p:spPr>
          <a:xfrm>
            <a:off x="7828926" y="5328097"/>
            <a:ext cx="1223923" cy="321669"/>
          </a:xfrm>
          <a:prstGeom prst="rect">
            <a:avLst/>
          </a:prstGeom>
          <a:noFill/>
          <a:ln>
            <a:solidFill>
              <a:schemeClr val="tx2"/>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54439616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3DB9B-DBEC-486B-A8BD-3F519C5AD118}"/>
              </a:ext>
            </a:extLst>
          </p:cNvPr>
          <p:cNvSpPr>
            <a:spLocks noGrp="1"/>
          </p:cNvSpPr>
          <p:nvPr>
            <p:ph type="title"/>
          </p:nvPr>
        </p:nvSpPr>
        <p:spPr>
          <a:xfrm>
            <a:off x="498348" y="365760"/>
            <a:ext cx="9976104" cy="590931"/>
          </a:xfrm>
        </p:spPr>
        <p:txBody>
          <a:bodyPr/>
          <a:lstStyle/>
          <a:p>
            <a:r>
              <a:rPr lang="en-US" dirty="0"/>
              <a:t>Tensor core Performance tips</a:t>
            </a:r>
          </a:p>
        </p:txBody>
      </p:sp>
      <p:sp>
        <p:nvSpPr>
          <p:cNvPr id="6" name="Content Placeholder 2">
            <a:extLst>
              <a:ext uri="{FF2B5EF4-FFF2-40B4-BE49-F238E27FC236}">
                <a16:creationId xmlns:a16="http://schemas.microsoft.com/office/drawing/2014/main" id="{408AF632-15F2-4119-BE11-6704BC65CF81}"/>
              </a:ext>
            </a:extLst>
          </p:cNvPr>
          <p:cNvSpPr>
            <a:spLocks noGrp="1"/>
          </p:cNvSpPr>
          <p:nvPr>
            <p:ph idx="1"/>
          </p:nvPr>
        </p:nvSpPr>
        <p:spPr>
          <a:xfrm>
            <a:off x="-183372" y="1270181"/>
            <a:ext cx="9788651" cy="500348"/>
          </a:xfrm>
        </p:spPr>
        <p:txBody>
          <a:bodyPr/>
          <a:lstStyle/>
          <a:p>
            <a:pPr lvl="1" algn="ctr"/>
            <a:r>
              <a:rPr lang="en-US" sz="2200" dirty="0"/>
              <a:t>If your data/layer sizes are constant each iteration, try</a:t>
            </a:r>
          </a:p>
          <a:p>
            <a:pPr lvl="1" algn="ctr"/>
            <a:endParaRPr lang="en-US" sz="2200" dirty="0"/>
          </a:p>
          <a:p>
            <a:pPr lvl="1" algn="ctr"/>
            <a:endParaRPr lang="en-US" sz="2200" dirty="0"/>
          </a:p>
        </p:txBody>
      </p:sp>
      <p:sp>
        <p:nvSpPr>
          <p:cNvPr id="4" name="Rectangle 3">
            <a:extLst>
              <a:ext uri="{FF2B5EF4-FFF2-40B4-BE49-F238E27FC236}">
                <a16:creationId xmlns:a16="http://schemas.microsoft.com/office/drawing/2014/main" id="{A406E9BB-FBFD-427D-843E-F861C33A61DE}"/>
              </a:ext>
            </a:extLst>
          </p:cNvPr>
          <p:cNvSpPr/>
          <p:nvPr/>
        </p:nvSpPr>
        <p:spPr>
          <a:xfrm>
            <a:off x="910105" y="1946010"/>
            <a:ext cx="9152591" cy="3970318"/>
          </a:xfrm>
          <a:prstGeom prst="rect">
            <a:avLst/>
          </a:prstGeom>
        </p:spPr>
        <p:txBody>
          <a:bodyPr wrap="square" anchor="t">
            <a:spAutoFit/>
          </a:bodyPr>
          <a:lstStyle/>
          <a:p>
            <a:pPr marL="0" marR="0"/>
            <a:r>
              <a:rPr lang="en-US" b="1" dirty="0">
                <a:solidFill>
                  <a:srgbClr val="000000"/>
                </a:solidFill>
                <a:latin typeface="Courier New" panose="02070309020205020404" pitchFamily="49" charset="0"/>
                <a:ea typeface="Times New Roman" panose="02020603050405020304" pitchFamily="18" charset="0"/>
              </a:rPr>
              <a:t>		import torch</a:t>
            </a:r>
          </a:p>
          <a:p>
            <a:r>
              <a:rPr lang="en-US" b="1" dirty="0">
                <a:solidFill>
                  <a:srgbClr val="000000"/>
                </a:solidFill>
                <a:latin typeface="Courier New" panose="02070309020205020404" pitchFamily="49" charset="0"/>
                <a:ea typeface="Times New Roman" panose="02020603050405020304" pitchFamily="18" charset="0"/>
              </a:rPr>
              <a:t>       </a:t>
            </a:r>
            <a:r>
              <a:rPr lang="en-US" b="1" dirty="0" err="1">
                <a:solidFill>
                  <a:srgbClr val="000000"/>
                </a:solidFill>
                <a:latin typeface="Courier New" panose="02070309020205020404" pitchFamily="49" charset="0"/>
                <a:ea typeface="Times New Roman" panose="02020603050405020304" pitchFamily="18" charset="0"/>
              </a:rPr>
              <a:t>torch.backends.cudnn.benchmark</a:t>
            </a:r>
            <a:r>
              <a:rPr lang="en-US" b="1" dirty="0">
                <a:solidFill>
                  <a:srgbClr val="000000"/>
                </a:solidFill>
                <a:latin typeface="Courier New" panose="02070309020205020404" pitchFamily="49" charset="0"/>
                <a:ea typeface="Times New Roman" panose="02020603050405020304" pitchFamily="18" charset="0"/>
              </a:rPr>
              <a:t> = </a:t>
            </a:r>
            <a:r>
              <a:rPr lang="en-US" b="1" dirty="0">
                <a:solidFill>
                  <a:srgbClr val="008B8B"/>
                </a:solidFill>
                <a:latin typeface="Courier New"/>
                <a:ea typeface="Times New Roman" panose="02020603050405020304" pitchFamily="18" charset="0"/>
                <a:cs typeface="Courier New"/>
              </a:rPr>
              <a:t>True</a:t>
            </a:r>
          </a:p>
          <a:p>
            <a:pPr marL="0" marR="0"/>
            <a:r>
              <a:rPr lang="en-US" b="1" dirty="0">
                <a:solidFill>
                  <a:srgbClr val="000000"/>
                </a:solidFill>
                <a:latin typeface="Courier New" panose="02070309020205020404" pitchFamily="49" charset="0"/>
                <a:ea typeface="Times New Roman" panose="02020603050405020304" pitchFamily="18" charset="0"/>
              </a:rPr>
              <a:t>       </a:t>
            </a:r>
            <a:r>
              <a:rPr lang="en-US" b="1" dirty="0">
                <a:solidFill>
                  <a:srgbClr val="000000"/>
                </a:solidFill>
                <a:latin typeface="Courier New" panose="02070309020205020404" pitchFamily="49" charset="0"/>
                <a:ea typeface="Times New Roman" panose="02020603050405020304" pitchFamily="18" charset="0"/>
                <a:cs typeface="Courier New"/>
              </a:rPr>
              <a:t>...</a:t>
            </a:r>
            <a:endParaRPr lang="en-US" b="1" dirty="0">
              <a:solidFill>
                <a:schemeClr val="bg1"/>
              </a:solidFill>
              <a:latin typeface="Courier New" panose="02070309020205020404" pitchFamily="49" charset="0"/>
              <a:ea typeface="Times New Roman" panose="02020603050405020304" pitchFamily="18" charset="0"/>
              <a:cs typeface="Courier New"/>
            </a:endParaRPr>
          </a:p>
          <a:p>
            <a:endParaRPr lang="en-US" sz="2200" dirty="0">
              <a:solidFill>
                <a:schemeClr val="bg1"/>
              </a:solidFill>
              <a:latin typeface="+mn-lt"/>
              <a:ea typeface="Times New Roman" panose="02020603050405020304" pitchFamily="18" charset="0"/>
              <a:cs typeface="Courier New"/>
            </a:endParaRPr>
          </a:p>
          <a:p>
            <a:r>
              <a:rPr lang="en-US" sz="2200" dirty="0">
                <a:solidFill>
                  <a:schemeClr val="bg1"/>
                </a:solidFill>
                <a:latin typeface="+mn-lt"/>
                <a:ea typeface="Times New Roman" panose="02020603050405020304" pitchFamily="18" charset="0"/>
                <a:cs typeface="Courier New"/>
              </a:rPr>
              <a:t>This enables </a:t>
            </a:r>
            <a:r>
              <a:rPr lang="en-US" sz="2200" dirty="0" err="1">
                <a:solidFill>
                  <a:schemeClr val="bg1"/>
                </a:solidFill>
                <a:latin typeface="+mn-lt"/>
                <a:ea typeface="Times New Roman" panose="02020603050405020304" pitchFamily="18" charset="0"/>
                <a:cs typeface="Courier New"/>
              </a:rPr>
              <a:t>Pytorch’s</a:t>
            </a:r>
            <a:r>
              <a:rPr lang="en-US" sz="2200" dirty="0">
                <a:solidFill>
                  <a:schemeClr val="bg1"/>
                </a:solidFill>
                <a:latin typeface="+mn-lt"/>
                <a:ea typeface="Times New Roman" panose="02020603050405020304" pitchFamily="18" charset="0"/>
                <a:cs typeface="Courier New"/>
              </a:rPr>
              <a:t> </a:t>
            </a:r>
            <a:r>
              <a:rPr lang="en-US" sz="2200" dirty="0" err="1">
                <a:solidFill>
                  <a:schemeClr val="bg1"/>
                </a:solidFill>
                <a:latin typeface="+mn-lt"/>
                <a:ea typeface="Times New Roman" panose="02020603050405020304" pitchFamily="18" charset="0"/>
                <a:cs typeface="Courier New"/>
              </a:rPr>
              <a:t>autotuner</a:t>
            </a:r>
            <a:r>
              <a:rPr lang="en-US" sz="2200" dirty="0">
                <a:solidFill>
                  <a:schemeClr val="bg1"/>
                </a:solidFill>
                <a:latin typeface="+mn-lt"/>
                <a:ea typeface="Times New Roman" panose="02020603050405020304" pitchFamily="18" charset="0"/>
                <a:cs typeface="Courier New"/>
              </a:rPr>
              <a:t>.  </a:t>
            </a:r>
            <a:br>
              <a:rPr lang="en-US" sz="2200" dirty="0">
                <a:solidFill>
                  <a:schemeClr val="bg1"/>
                </a:solidFill>
                <a:latin typeface="+mn-lt"/>
                <a:ea typeface="Times New Roman" panose="02020603050405020304" pitchFamily="18" charset="0"/>
                <a:cs typeface="Courier New"/>
              </a:rPr>
            </a:br>
            <a:br>
              <a:rPr lang="en-US" sz="2200" dirty="0">
                <a:solidFill>
                  <a:schemeClr val="bg1"/>
                </a:solidFill>
                <a:latin typeface="+mn-lt"/>
                <a:ea typeface="Times New Roman" panose="02020603050405020304" pitchFamily="18" charset="0"/>
                <a:cs typeface="Courier New"/>
              </a:rPr>
            </a:br>
            <a:r>
              <a:rPr lang="en-US" sz="2200" dirty="0">
                <a:solidFill>
                  <a:schemeClr val="bg1"/>
                </a:solidFill>
                <a:latin typeface="+mn-lt"/>
                <a:ea typeface="Times New Roman" panose="02020603050405020304" pitchFamily="18" charset="0"/>
                <a:cs typeface="Courier New"/>
              </a:rPr>
              <a:t>The first iteration, it will test different </a:t>
            </a:r>
            <a:r>
              <a:rPr lang="en-US" sz="2200" dirty="0" err="1">
                <a:solidFill>
                  <a:schemeClr val="bg1"/>
                </a:solidFill>
                <a:latin typeface="+mn-lt"/>
                <a:ea typeface="Times New Roman" panose="02020603050405020304" pitchFamily="18" charset="0"/>
                <a:cs typeface="Courier New"/>
              </a:rPr>
              <a:t>cuDNN</a:t>
            </a:r>
            <a:r>
              <a:rPr lang="en-US" sz="2200" dirty="0">
                <a:solidFill>
                  <a:schemeClr val="bg1"/>
                </a:solidFill>
                <a:latin typeface="+mn-lt"/>
                <a:ea typeface="Times New Roman" panose="02020603050405020304" pitchFamily="18" charset="0"/>
                <a:cs typeface="Courier New"/>
              </a:rPr>
              <a:t> algorithms for each new convolution size it sees, and cache the fastest choice to use in later iterations. </a:t>
            </a:r>
          </a:p>
          <a:p>
            <a:endParaRPr lang="en-US" sz="2200" dirty="0">
              <a:solidFill>
                <a:schemeClr val="bg1"/>
              </a:solidFill>
              <a:latin typeface="+mn-lt"/>
              <a:ea typeface="Times New Roman" panose="02020603050405020304" pitchFamily="18" charset="0"/>
              <a:cs typeface="Courier New"/>
            </a:endParaRPr>
          </a:p>
          <a:p>
            <a:r>
              <a:rPr lang="en-US" sz="2200" dirty="0">
                <a:solidFill>
                  <a:schemeClr val="bg1"/>
                </a:solidFill>
                <a:latin typeface="+mn-lt"/>
                <a:ea typeface="Times New Roman" panose="02020603050405020304" pitchFamily="18" charset="0"/>
                <a:cs typeface="Courier New"/>
              </a:rPr>
              <a:t>See </a:t>
            </a:r>
            <a:r>
              <a:rPr lang="en-US" sz="2200" dirty="0">
                <a:solidFill>
                  <a:schemeClr val="bg1"/>
                </a:solidFill>
                <a:latin typeface="+mn-lt"/>
                <a:ea typeface="Times New Roman" panose="02020603050405020304" pitchFamily="18" charset="0"/>
                <a:cs typeface="Courier New"/>
                <a:hlinkClick r:id="rId2"/>
              </a:rPr>
              <a:t>https://discuss.pytorch.org/t/what-does-torch-backends-cudnn-benchmark-do/5936</a:t>
            </a:r>
            <a:endParaRPr lang="en-US" sz="2200" dirty="0">
              <a:solidFill>
                <a:schemeClr val="bg1"/>
              </a:solidFill>
              <a:latin typeface="+mn-lt"/>
              <a:ea typeface="Times New Roman" panose="02020603050405020304" pitchFamily="18" charset="0"/>
              <a:cs typeface="Courier New"/>
            </a:endParaRPr>
          </a:p>
        </p:txBody>
      </p:sp>
    </p:spTree>
    <p:extLst>
      <p:ext uri="{BB962C8B-B14F-4D97-AF65-F5344CB8AC3E}">
        <p14:creationId xmlns:p14="http://schemas.microsoft.com/office/powerpoint/2010/main" val="73562768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061943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A04C7621-6C13-4C66-9A66-535E480FC780}"/>
              </a:ext>
            </a:extLst>
          </p:cNvPr>
          <p:cNvSpPr txBox="1"/>
          <p:nvPr/>
        </p:nvSpPr>
        <p:spPr>
          <a:xfrm>
            <a:off x="5171766" y="2055496"/>
            <a:ext cx="4961554" cy="840230"/>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latin typeface="Courier New" panose="02070309020205020404" pitchFamily="49" charset="0"/>
                <a:cs typeface="Courier New" panose="02070309020205020404" pitchFamily="49" charset="0"/>
              </a:rPr>
              <a:t>model</a:t>
            </a:r>
            <a:br>
              <a:rPr lang="en-US" dirty="0">
                <a:solidFill>
                  <a:schemeClr val="bg1"/>
                </a:solidFill>
              </a:rPr>
            </a:br>
            <a:br>
              <a:rPr lang="en-US" dirty="0">
                <a:solidFill>
                  <a:schemeClr val="bg1"/>
                </a:solidFill>
              </a:rPr>
            </a:br>
            <a:endParaRPr lang="en-US" dirty="0">
              <a:solidFill>
                <a:schemeClr val="bg1"/>
              </a:solidFill>
            </a:endParaRPr>
          </a:p>
        </p:txBody>
      </p:sp>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1490890" y="74694"/>
            <a:ext cx="7991021" cy="731520"/>
          </a:xfrm>
        </p:spPr>
        <p:txBody>
          <a:bodyPr/>
          <a:lstStyle/>
          <a:p>
            <a:r>
              <a:rPr lang="en-US" dirty="0"/>
              <a:t>Ensuring FP32 weight updates</a:t>
            </a:r>
          </a:p>
        </p:txBody>
      </p:sp>
      <p:sp>
        <p:nvSpPr>
          <p:cNvPr id="11" name="TextBox 10">
            <a:extLst>
              <a:ext uri="{FF2B5EF4-FFF2-40B4-BE49-F238E27FC236}">
                <a16:creationId xmlns:a16="http://schemas.microsoft.com/office/drawing/2014/main" id="{895376D6-DFE4-48AE-BEDF-85DEFDD39C6D}"/>
              </a:ext>
            </a:extLst>
          </p:cNvPr>
          <p:cNvSpPr txBox="1"/>
          <p:nvPr/>
        </p:nvSpPr>
        <p:spPr>
          <a:xfrm>
            <a:off x="5360384" y="2475611"/>
            <a:ext cx="1418253" cy="286232"/>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400" dirty="0">
                <a:solidFill>
                  <a:schemeClr val="tx2"/>
                </a:solidFill>
              </a:rPr>
              <a:t>param_0 (fp16)</a:t>
            </a:r>
          </a:p>
        </p:txBody>
      </p:sp>
      <p:sp>
        <p:nvSpPr>
          <p:cNvPr id="14" name="TextBox 13">
            <a:extLst>
              <a:ext uri="{FF2B5EF4-FFF2-40B4-BE49-F238E27FC236}">
                <a16:creationId xmlns:a16="http://schemas.microsoft.com/office/drawing/2014/main" id="{890A7744-E998-4C90-8619-F68C51DB901D}"/>
              </a:ext>
            </a:extLst>
          </p:cNvPr>
          <p:cNvSpPr txBox="1"/>
          <p:nvPr/>
        </p:nvSpPr>
        <p:spPr>
          <a:xfrm>
            <a:off x="6943417" y="2477999"/>
            <a:ext cx="1418253" cy="286232"/>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400" dirty="0">
                <a:solidFill>
                  <a:schemeClr val="accent1"/>
                </a:solidFill>
              </a:rPr>
              <a:t>param_1 (fp32)</a:t>
            </a:r>
          </a:p>
        </p:txBody>
      </p:sp>
      <p:sp>
        <p:nvSpPr>
          <p:cNvPr id="15" name="TextBox 14">
            <a:extLst>
              <a:ext uri="{FF2B5EF4-FFF2-40B4-BE49-F238E27FC236}">
                <a16:creationId xmlns:a16="http://schemas.microsoft.com/office/drawing/2014/main" id="{AC33F413-A503-4340-BBD0-D6C135229738}"/>
              </a:ext>
            </a:extLst>
          </p:cNvPr>
          <p:cNvSpPr txBox="1"/>
          <p:nvPr/>
        </p:nvSpPr>
        <p:spPr>
          <a:xfrm>
            <a:off x="8526450" y="2475611"/>
            <a:ext cx="1418253" cy="286232"/>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400" dirty="0">
                <a:solidFill>
                  <a:schemeClr val="tx2"/>
                </a:solidFill>
              </a:rPr>
              <a:t>param_2 (fp16)</a:t>
            </a:r>
          </a:p>
        </p:txBody>
      </p:sp>
      <p:sp>
        <p:nvSpPr>
          <p:cNvPr id="21" name="Rectangle 20">
            <a:extLst>
              <a:ext uri="{FF2B5EF4-FFF2-40B4-BE49-F238E27FC236}">
                <a16:creationId xmlns:a16="http://schemas.microsoft.com/office/drawing/2014/main" id="{92F2AB8D-F57D-49EF-85F8-BDF4873A9079}"/>
              </a:ext>
            </a:extLst>
          </p:cNvPr>
          <p:cNvSpPr/>
          <p:nvPr/>
        </p:nvSpPr>
        <p:spPr>
          <a:xfrm>
            <a:off x="1447800" y="822960"/>
            <a:ext cx="9525000" cy="646331"/>
          </a:xfrm>
          <a:prstGeom prst="rect">
            <a:avLst/>
          </a:prstGeom>
        </p:spPr>
        <p:txBody>
          <a:bodyPr wrap="square">
            <a:spAutoFit/>
          </a:bodyPr>
          <a:lstStyle/>
          <a:p>
            <a:r>
              <a:rPr lang="en-US" b="1" dirty="0">
                <a:solidFill>
                  <a:srgbClr val="000000"/>
                </a:solidFill>
                <a:latin typeface="Courier New" panose="02070309020205020404" pitchFamily="49" charset="0"/>
                <a:ea typeface="Times New Roman" panose="02020603050405020304" pitchFamily="18" charset="0"/>
              </a:rPr>
              <a:t>optimizer = </a:t>
            </a:r>
            <a:r>
              <a:rPr lang="en-US" b="1" dirty="0" err="1">
                <a:solidFill>
                  <a:srgbClr val="000000"/>
                </a:solidFill>
                <a:latin typeface="Courier New" panose="02070309020205020404" pitchFamily="49" charset="0"/>
                <a:ea typeface="Times New Roman" panose="02020603050405020304" pitchFamily="18" charset="0"/>
              </a:rPr>
              <a:t>torch.optim.</a:t>
            </a:r>
            <a:r>
              <a:rPr lang="en-US" b="1" dirty="0" err="1">
                <a:solidFill>
                  <a:schemeClr val="bg1"/>
                </a:solidFill>
                <a:latin typeface="Courier New" panose="02070309020205020404" pitchFamily="49" charset="0"/>
                <a:ea typeface="Times New Roman" panose="02020603050405020304" pitchFamily="18" charset="0"/>
              </a:rPr>
              <a:t>SGD</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model.parameters</a:t>
            </a:r>
            <a:r>
              <a:rPr lang="en-US" b="1" dirty="0">
                <a:solidFill>
                  <a:schemeClr val="bg1"/>
                </a:solidFill>
                <a:latin typeface="Courier New" panose="02070309020205020404" pitchFamily="49" charset="0"/>
                <a:ea typeface="Times New Roman" panose="02020603050405020304" pitchFamily="18" charset="0"/>
              </a:rPr>
              <a:t>())</a:t>
            </a:r>
            <a:br>
              <a:rPr lang="en-US" b="1" dirty="0">
                <a:solidFill>
                  <a:schemeClr val="bg1"/>
                </a:solidFill>
                <a:latin typeface="Courier New" panose="02070309020205020404" pitchFamily="49" charset="0"/>
                <a:ea typeface="Times New Roman" panose="02020603050405020304" pitchFamily="18" charset="0"/>
              </a:rPr>
            </a:br>
            <a:r>
              <a:rPr lang="en-US" b="1" dirty="0">
                <a:solidFill>
                  <a:schemeClr val="bg1"/>
                </a:solidFill>
                <a:latin typeface="Courier New" panose="02070309020205020404" pitchFamily="49" charset="0"/>
                <a:ea typeface="Times New Roman" panose="02020603050405020304" pitchFamily="18" charset="0"/>
              </a:rPr>
              <a:t>model, optimizer = </a:t>
            </a:r>
            <a:r>
              <a:rPr lang="en-US" b="1" dirty="0" err="1">
                <a:solidFill>
                  <a:schemeClr val="bg1"/>
                </a:solidFill>
                <a:latin typeface="Courier New" panose="02070309020205020404" pitchFamily="49" charset="0"/>
                <a:ea typeface="Times New Roman" panose="02020603050405020304" pitchFamily="18" charset="0"/>
              </a:rPr>
              <a:t>amp.initialize</a:t>
            </a:r>
            <a:r>
              <a:rPr lang="en-US" b="1" dirty="0">
                <a:solidFill>
                  <a:schemeClr val="bg1"/>
                </a:solidFill>
                <a:latin typeface="Courier New" panose="02070309020205020404" pitchFamily="49" charset="0"/>
                <a:ea typeface="Times New Roman" panose="02020603050405020304" pitchFamily="18" charset="0"/>
              </a:rPr>
              <a:t>(model, optimizer, </a:t>
            </a:r>
            <a:r>
              <a:rPr lang="en-US" b="1" dirty="0" err="1">
                <a:solidFill>
                  <a:schemeClr val="bg1"/>
                </a:solidFill>
                <a:latin typeface="Courier New" panose="02070309020205020404" pitchFamily="49" charset="0"/>
                <a:ea typeface="Times New Roman" panose="02020603050405020304" pitchFamily="18" charset="0"/>
              </a:rPr>
              <a:t>opt_level</a:t>
            </a:r>
            <a:r>
              <a:rPr lang="en-US" b="1" dirty="0">
                <a:solidFill>
                  <a:schemeClr val="bg1"/>
                </a:solidFill>
                <a:latin typeface="Courier New" panose="02070309020205020404" pitchFamily="49" charset="0"/>
                <a:ea typeface="Times New Roman" panose="02020603050405020304" pitchFamily="18" charset="0"/>
              </a:rPr>
              <a:t>=“O2”)</a:t>
            </a:r>
            <a:endParaRPr lang="en-US" b="1" dirty="0">
              <a:latin typeface="Courier New"/>
              <a:ea typeface="Times New Roman" panose="02020603050405020304" pitchFamily="18" charset="0"/>
              <a:cs typeface="Courier New"/>
            </a:endParaRPr>
          </a:p>
        </p:txBody>
      </p:sp>
      <p:sp>
        <p:nvSpPr>
          <p:cNvPr id="23" name="TextBox 22">
            <a:extLst>
              <a:ext uri="{FF2B5EF4-FFF2-40B4-BE49-F238E27FC236}">
                <a16:creationId xmlns:a16="http://schemas.microsoft.com/office/drawing/2014/main" id="{D8383C6D-94E6-4901-BA36-A0921381221C}"/>
              </a:ext>
            </a:extLst>
          </p:cNvPr>
          <p:cNvSpPr txBox="1"/>
          <p:nvPr/>
        </p:nvSpPr>
        <p:spPr>
          <a:xfrm>
            <a:off x="5171766" y="4454385"/>
            <a:ext cx="4961554" cy="846257"/>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br>
              <a:rPr lang="en-US" b="1" dirty="0">
                <a:solidFill>
                  <a:schemeClr val="bg1"/>
                </a:solidFill>
                <a:latin typeface="Courier New" panose="02070309020205020404" pitchFamily="49" charset="0"/>
                <a:cs typeface="Courier New" panose="02070309020205020404" pitchFamily="49" charset="0"/>
              </a:rPr>
            </a:br>
            <a:br>
              <a:rPr lang="en-US" b="1" dirty="0">
                <a:solidFill>
                  <a:schemeClr val="bg1"/>
                </a:solidFill>
                <a:latin typeface="Courier New" panose="02070309020205020404" pitchFamily="49" charset="0"/>
                <a:cs typeface="Courier New" panose="02070309020205020404" pitchFamily="49" charset="0"/>
              </a:rPr>
            </a:br>
            <a:r>
              <a:rPr lang="en-US" b="1" dirty="0">
                <a:solidFill>
                  <a:schemeClr val="bg1"/>
                </a:solidFill>
                <a:latin typeface="Courier New" panose="02070309020205020404" pitchFamily="49" charset="0"/>
                <a:cs typeface="Courier New" panose="02070309020205020404" pitchFamily="49" charset="0"/>
              </a:rPr>
              <a:t>optimizer </a:t>
            </a:r>
            <a:endParaRPr lang="en-US" dirty="0">
              <a:solidFill>
                <a:schemeClr val="bg1"/>
              </a:solidFill>
            </a:endParaRPr>
          </a:p>
        </p:txBody>
      </p:sp>
      <p:sp>
        <p:nvSpPr>
          <p:cNvPr id="24" name="TextBox 23">
            <a:extLst>
              <a:ext uri="{FF2B5EF4-FFF2-40B4-BE49-F238E27FC236}">
                <a16:creationId xmlns:a16="http://schemas.microsoft.com/office/drawing/2014/main" id="{6CCEAEF4-6871-4AF7-A3C3-6FFBFD1AF9D4}"/>
              </a:ext>
            </a:extLst>
          </p:cNvPr>
          <p:cNvSpPr txBox="1"/>
          <p:nvPr/>
        </p:nvSpPr>
        <p:spPr>
          <a:xfrm>
            <a:off x="5360384" y="4591282"/>
            <a:ext cx="1418253" cy="286232"/>
          </a:xfrm>
          <a:prstGeom prst="rect">
            <a:avLst/>
          </a:prstGeom>
          <a:noFill/>
          <a:ln w="25400">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endParaRPr lang="en-US" sz="1400" dirty="0">
              <a:solidFill>
                <a:schemeClr val="tx2"/>
              </a:solidFill>
            </a:endParaRPr>
          </a:p>
        </p:txBody>
      </p:sp>
      <p:sp>
        <p:nvSpPr>
          <p:cNvPr id="25" name="TextBox 24">
            <a:extLst>
              <a:ext uri="{FF2B5EF4-FFF2-40B4-BE49-F238E27FC236}">
                <a16:creationId xmlns:a16="http://schemas.microsoft.com/office/drawing/2014/main" id="{8CCE6F57-BB45-4BB1-ADB3-6D71C5FFE89F}"/>
              </a:ext>
            </a:extLst>
          </p:cNvPr>
          <p:cNvSpPr txBox="1"/>
          <p:nvPr/>
        </p:nvSpPr>
        <p:spPr>
          <a:xfrm>
            <a:off x="6943417" y="4593670"/>
            <a:ext cx="1418253" cy="286232"/>
          </a:xfrm>
          <a:prstGeom prst="rect">
            <a:avLst/>
          </a:prstGeom>
          <a:noFill/>
          <a:ln w="254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endParaRPr lang="en-US" sz="1400" dirty="0">
              <a:solidFill>
                <a:schemeClr val="tx2"/>
              </a:solidFill>
            </a:endParaRPr>
          </a:p>
        </p:txBody>
      </p:sp>
      <p:sp>
        <p:nvSpPr>
          <p:cNvPr id="26" name="TextBox 25">
            <a:extLst>
              <a:ext uri="{FF2B5EF4-FFF2-40B4-BE49-F238E27FC236}">
                <a16:creationId xmlns:a16="http://schemas.microsoft.com/office/drawing/2014/main" id="{8F1D5281-A7CC-4231-9591-A8A0FF539934}"/>
              </a:ext>
            </a:extLst>
          </p:cNvPr>
          <p:cNvSpPr txBox="1"/>
          <p:nvPr/>
        </p:nvSpPr>
        <p:spPr>
          <a:xfrm>
            <a:off x="8526450" y="4591282"/>
            <a:ext cx="1418253" cy="286232"/>
          </a:xfrm>
          <a:prstGeom prst="rect">
            <a:avLst/>
          </a:prstGeom>
          <a:noFill/>
          <a:ln w="25400">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endParaRPr lang="en-US" sz="1400" dirty="0">
              <a:solidFill>
                <a:schemeClr val="tx2"/>
              </a:solidFill>
            </a:endParaRPr>
          </a:p>
        </p:txBody>
      </p:sp>
      <p:cxnSp>
        <p:nvCxnSpPr>
          <p:cNvPr id="29" name="Straight Arrow Connector 28">
            <a:extLst>
              <a:ext uri="{FF2B5EF4-FFF2-40B4-BE49-F238E27FC236}">
                <a16:creationId xmlns:a16="http://schemas.microsoft.com/office/drawing/2014/main" id="{A6BC1212-18F5-4106-AC5E-5DC61CEFE17C}"/>
              </a:ext>
            </a:extLst>
          </p:cNvPr>
          <p:cNvCxnSpPr>
            <a:stCxn id="26" idx="0"/>
            <a:endCxn id="15" idx="2"/>
          </p:cNvCxnSpPr>
          <p:nvPr/>
        </p:nvCxnSpPr>
        <p:spPr>
          <a:xfrm flipV="1">
            <a:off x="9235577" y="2761843"/>
            <a:ext cx="0" cy="1829439"/>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AD61429-C733-45A0-AD04-886ACB22BA84}"/>
              </a:ext>
            </a:extLst>
          </p:cNvPr>
          <p:cNvCxnSpPr>
            <a:cxnSpLocks/>
            <a:stCxn id="25" idx="0"/>
            <a:endCxn id="14" idx="2"/>
          </p:cNvCxnSpPr>
          <p:nvPr/>
        </p:nvCxnSpPr>
        <p:spPr>
          <a:xfrm flipV="1">
            <a:off x="7652544" y="2764231"/>
            <a:ext cx="0" cy="1829439"/>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60F9A947-22B2-459F-B6FC-7552DE689F1E}"/>
              </a:ext>
            </a:extLst>
          </p:cNvPr>
          <p:cNvCxnSpPr>
            <a:endCxn id="11" idx="2"/>
          </p:cNvCxnSpPr>
          <p:nvPr/>
        </p:nvCxnSpPr>
        <p:spPr>
          <a:xfrm flipV="1">
            <a:off x="6069510" y="2761843"/>
            <a:ext cx="1" cy="1829439"/>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42149DA4-AF40-4578-80CB-02B67F061411}"/>
              </a:ext>
            </a:extLst>
          </p:cNvPr>
          <p:cNvSpPr txBox="1"/>
          <p:nvPr/>
        </p:nvSpPr>
        <p:spPr>
          <a:xfrm>
            <a:off x="1202057" y="4566114"/>
            <a:ext cx="3361406"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b="1" dirty="0">
                <a:solidFill>
                  <a:schemeClr val="bg1"/>
                </a:solidFill>
                <a:latin typeface="Courier New" panose="02070309020205020404" pitchFamily="49" charset="0"/>
                <a:cs typeface="Courier New" panose="02070309020205020404" pitchFamily="49" charset="0"/>
              </a:rPr>
              <a:t>optimizer</a:t>
            </a:r>
            <a:r>
              <a:rPr lang="en-US" dirty="0">
                <a:solidFill>
                  <a:schemeClr val="bg1"/>
                </a:solidFill>
              </a:rPr>
              <a:t> references point to model params.</a:t>
            </a:r>
          </a:p>
        </p:txBody>
      </p:sp>
      <p:sp>
        <p:nvSpPr>
          <p:cNvPr id="71" name="TextBox 70">
            <a:extLst>
              <a:ext uri="{FF2B5EF4-FFF2-40B4-BE49-F238E27FC236}">
                <a16:creationId xmlns:a16="http://schemas.microsoft.com/office/drawing/2014/main" id="{D1C1DF38-6761-4CF9-B9D8-AAF41BA9EBD6}"/>
              </a:ext>
            </a:extLst>
          </p:cNvPr>
          <p:cNvSpPr txBox="1"/>
          <p:nvPr/>
        </p:nvSpPr>
        <p:spPr>
          <a:xfrm>
            <a:off x="1207008" y="2055496"/>
            <a:ext cx="3641606"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chemeClr val="bg1"/>
                </a:solidFill>
                <a:cs typeface="Courier New" panose="02070309020205020404" pitchFamily="49" charset="0"/>
              </a:rPr>
              <a:t>After casting requested by </a:t>
            </a:r>
            <a:r>
              <a:rPr lang="en-US" b="1" dirty="0">
                <a:solidFill>
                  <a:schemeClr val="bg1"/>
                </a:solidFill>
                <a:latin typeface="Courier New" panose="02070309020205020404" pitchFamily="49" charset="0"/>
                <a:cs typeface="Courier New" panose="02070309020205020404" pitchFamily="49" charset="0"/>
              </a:rPr>
              <a:t>O2</a:t>
            </a:r>
            <a:r>
              <a:rPr lang="en-US" dirty="0">
                <a:solidFill>
                  <a:schemeClr val="bg1"/>
                </a:solidFill>
                <a:cs typeface="Courier New" panose="02070309020205020404" pitchFamily="49" charset="0"/>
              </a:rPr>
              <a:t>,</a:t>
            </a:r>
            <a:br>
              <a:rPr lang="en-US" b="1" dirty="0">
                <a:solidFill>
                  <a:schemeClr val="bg1"/>
                </a:solidFill>
                <a:latin typeface="Courier New" panose="02070309020205020404" pitchFamily="49" charset="0"/>
                <a:cs typeface="Courier New" panose="02070309020205020404" pitchFamily="49" charset="0"/>
              </a:rPr>
            </a:br>
            <a:r>
              <a:rPr lang="en-US" b="1" dirty="0">
                <a:solidFill>
                  <a:schemeClr val="bg1"/>
                </a:solidFill>
                <a:latin typeface="Courier New" panose="02070309020205020404" pitchFamily="49" charset="0"/>
                <a:cs typeface="Courier New" panose="02070309020205020404" pitchFamily="49" charset="0"/>
              </a:rPr>
              <a:t>model</a:t>
            </a:r>
            <a:r>
              <a:rPr lang="en-US" dirty="0">
                <a:solidFill>
                  <a:schemeClr val="bg1"/>
                </a:solidFill>
                <a:latin typeface="+mj-lt"/>
                <a:cs typeface="Courier New" panose="02070309020205020404" pitchFamily="49" charset="0"/>
              </a:rPr>
              <a:t> may contain a mixture of fp16 and fp32 params.</a:t>
            </a:r>
            <a:endParaRPr lang="en-US" dirty="0">
              <a:solidFill>
                <a:schemeClr val="bg1"/>
              </a:solidFill>
              <a:latin typeface="+mj-lt"/>
            </a:endParaRPr>
          </a:p>
        </p:txBody>
      </p:sp>
    </p:spTree>
    <p:extLst>
      <p:ext uri="{BB962C8B-B14F-4D97-AF65-F5344CB8AC3E}">
        <p14:creationId xmlns:p14="http://schemas.microsoft.com/office/powerpoint/2010/main" val="5206419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016" y="4127421"/>
            <a:ext cx="7277259" cy="1373939"/>
          </a:xfrm>
        </p:spPr>
        <p:txBody>
          <a:bodyPr/>
          <a:lstStyle/>
          <a:p>
            <a:r>
              <a:rPr lang="en-US" dirty="0"/>
              <a:t>Introduction to mixed precision training</a:t>
            </a:r>
          </a:p>
        </p:txBody>
      </p:sp>
    </p:spTree>
    <p:extLst>
      <p:ext uri="{BB962C8B-B14F-4D97-AF65-F5344CB8AC3E}">
        <p14:creationId xmlns:p14="http://schemas.microsoft.com/office/powerpoint/2010/main" val="7675790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F08608-E27D-4CFE-BBD6-FA8214CEE2DD}"/>
              </a:ext>
            </a:extLst>
          </p:cNvPr>
          <p:cNvSpPr>
            <a:spLocks noGrp="1"/>
          </p:cNvSpPr>
          <p:nvPr>
            <p:ph type="title"/>
          </p:nvPr>
        </p:nvSpPr>
        <p:spPr>
          <a:xfrm>
            <a:off x="1490890" y="74694"/>
            <a:ext cx="7991021" cy="731520"/>
          </a:xfrm>
        </p:spPr>
        <p:txBody>
          <a:bodyPr/>
          <a:lstStyle/>
          <a:p>
            <a:r>
              <a:rPr lang="en-US" dirty="0"/>
              <a:t>Ensuring FP32 weight updates</a:t>
            </a:r>
          </a:p>
        </p:txBody>
      </p:sp>
      <p:sp>
        <p:nvSpPr>
          <p:cNvPr id="21" name="Rectangle 20">
            <a:extLst>
              <a:ext uri="{FF2B5EF4-FFF2-40B4-BE49-F238E27FC236}">
                <a16:creationId xmlns:a16="http://schemas.microsoft.com/office/drawing/2014/main" id="{92F2AB8D-F57D-49EF-85F8-BDF4873A9079}"/>
              </a:ext>
            </a:extLst>
          </p:cNvPr>
          <p:cNvSpPr/>
          <p:nvPr/>
        </p:nvSpPr>
        <p:spPr>
          <a:xfrm>
            <a:off x="1447800" y="822960"/>
            <a:ext cx="9525000" cy="646331"/>
          </a:xfrm>
          <a:prstGeom prst="rect">
            <a:avLst/>
          </a:prstGeom>
        </p:spPr>
        <p:txBody>
          <a:bodyPr wrap="square">
            <a:spAutoFit/>
          </a:bodyPr>
          <a:lstStyle/>
          <a:p>
            <a:r>
              <a:rPr lang="en-US" b="1" dirty="0">
                <a:solidFill>
                  <a:srgbClr val="000000"/>
                </a:solidFill>
                <a:latin typeface="Courier New" panose="02070309020205020404" pitchFamily="49" charset="0"/>
                <a:ea typeface="Times New Roman" panose="02020603050405020304" pitchFamily="18" charset="0"/>
              </a:rPr>
              <a:t>optimizer = </a:t>
            </a:r>
            <a:r>
              <a:rPr lang="en-US" b="1" dirty="0" err="1">
                <a:solidFill>
                  <a:srgbClr val="000000"/>
                </a:solidFill>
                <a:latin typeface="Courier New" panose="02070309020205020404" pitchFamily="49" charset="0"/>
                <a:ea typeface="Times New Roman" panose="02020603050405020304" pitchFamily="18" charset="0"/>
              </a:rPr>
              <a:t>torch.optim.</a:t>
            </a:r>
            <a:r>
              <a:rPr lang="en-US" b="1" dirty="0" err="1">
                <a:solidFill>
                  <a:schemeClr val="bg1"/>
                </a:solidFill>
                <a:latin typeface="Courier New" panose="02070309020205020404" pitchFamily="49" charset="0"/>
                <a:ea typeface="Times New Roman" panose="02020603050405020304" pitchFamily="18" charset="0"/>
              </a:rPr>
              <a:t>SGD</a:t>
            </a:r>
            <a:r>
              <a:rPr lang="en-US" b="1" dirty="0">
                <a:solidFill>
                  <a:schemeClr val="bg1"/>
                </a:solidFill>
                <a:latin typeface="Courier New" panose="02070309020205020404" pitchFamily="49" charset="0"/>
                <a:ea typeface="Times New Roman" panose="02020603050405020304" pitchFamily="18" charset="0"/>
              </a:rPr>
              <a:t>(</a:t>
            </a:r>
            <a:r>
              <a:rPr lang="en-US" b="1" dirty="0" err="1">
                <a:solidFill>
                  <a:schemeClr val="bg1"/>
                </a:solidFill>
                <a:latin typeface="Courier New" panose="02070309020205020404" pitchFamily="49" charset="0"/>
                <a:ea typeface="Times New Roman" panose="02020603050405020304" pitchFamily="18" charset="0"/>
              </a:rPr>
              <a:t>model.parameters</a:t>
            </a:r>
            <a:r>
              <a:rPr lang="en-US" b="1" dirty="0">
                <a:solidFill>
                  <a:schemeClr val="bg1"/>
                </a:solidFill>
                <a:latin typeface="Courier New" panose="02070309020205020404" pitchFamily="49" charset="0"/>
                <a:ea typeface="Times New Roman" panose="02020603050405020304" pitchFamily="18" charset="0"/>
              </a:rPr>
              <a:t>())</a:t>
            </a:r>
            <a:br>
              <a:rPr lang="en-US" b="1" dirty="0">
                <a:solidFill>
                  <a:schemeClr val="bg1"/>
                </a:solidFill>
                <a:latin typeface="Courier New" panose="02070309020205020404" pitchFamily="49" charset="0"/>
                <a:ea typeface="Times New Roman" panose="02020603050405020304" pitchFamily="18" charset="0"/>
              </a:rPr>
            </a:br>
            <a:r>
              <a:rPr lang="en-US" b="1" dirty="0">
                <a:solidFill>
                  <a:schemeClr val="bg1"/>
                </a:solidFill>
                <a:latin typeface="Courier New" panose="02070309020205020404" pitchFamily="49" charset="0"/>
                <a:ea typeface="Times New Roman" panose="02020603050405020304" pitchFamily="18" charset="0"/>
              </a:rPr>
              <a:t>model, optimizer = </a:t>
            </a:r>
            <a:r>
              <a:rPr lang="en-US" b="1" dirty="0" err="1">
                <a:solidFill>
                  <a:schemeClr val="bg1"/>
                </a:solidFill>
                <a:latin typeface="Courier New" panose="02070309020205020404" pitchFamily="49" charset="0"/>
                <a:ea typeface="Times New Roman" panose="02020603050405020304" pitchFamily="18" charset="0"/>
              </a:rPr>
              <a:t>amp.initialize</a:t>
            </a:r>
            <a:r>
              <a:rPr lang="en-US" b="1" dirty="0">
                <a:solidFill>
                  <a:schemeClr val="bg1"/>
                </a:solidFill>
                <a:latin typeface="Courier New" panose="02070309020205020404" pitchFamily="49" charset="0"/>
                <a:ea typeface="Times New Roman" panose="02020603050405020304" pitchFamily="18" charset="0"/>
              </a:rPr>
              <a:t>(model, optimizer, </a:t>
            </a:r>
            <a:r>
              <a:rPr lang="en-US" b="1" dirty="0" err="1">
                <a:solidFill>
                  <a:schemeClr val="bg1"/>
                </a:solidFill>
                <a:latin typeface="Courier New" panose="02070309020205020404" pitchFamily="49" charset="0"/>
                <a:ea typeface="Times New Roman" panose="02020603050405020304" pitchFamily="18" charset="0"/>
              </a:rPr>
              <a:t>opt_level</a:t>
            </a:r>
            <a:r>
              <a:rPr lang="en-US" b="1" dirty="0">
                <a:solidFill>
                  <a:schemeClr val="bg1"/>
                </a:solidFill>
                <a:latin typeface="Courier New" panose="02070309020205020404" pitchFamily="49" charset="0"/>
                <a:ea typeface="Times New Roman" panose="02020603050405020304" pitchFamily="18" charset="0"/>
              </a:rPr>
              <a:t>=“O2”)</a:t>
            </a:r>
            <a:endParaRPr lang="en-US" b="1" dirty="0">
              <a:latin typeface="Courier New"/>
              <a:ea typeface="Times New Roman" panose="02020603050405020304" pitchFamily="18" charset="0"/>
              <a:cs typeface="Courier New"/>
            </a:endParaRPr>
          </a:p>
        </p:txBody>
      </p:sp>
      <p:sp>
        <p:nvSpPr>
          <p:cNvPr id="18" name="TextBox 17">
            <a:extLst>
              <a:ext uri="{FF2B5EF4-FFF2-40B4-BE49-F238E27FC236}">
                <a16:creationId xmlns:a16="http://schemas.microsoft.com/office/drawing/2014/main" id="{5DF9C5A3-FD7A-406B-A767-15833291ED86}"/>
              </a:ext>
            </a:extLst>
          </p:cNvPr>
          <p:cNvSpPr txBox="1"/>
          <p:nvPr/>
        </p:nvSpPr>
        <p:spPr>
          <a:xfrm>
            <a:off x="5486400" y="3343351"/>
            <a:ext cx="5091944" cy="2592248"/>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br>
              <a:rPr lang="en-US" b="1" dirty="0">
                <a:solidFill>
                  <a:schemeClr val="bg1"/>
                </a:solidFill>
                <a:latin typeface="Courier New" panose="02070309020205020404" pitchFamily="49" charset="0"/>
                <a:cs typeface="Courier New" panose="02070309020205020404" pitchFamily="49" charset="0"/>
              </a:rPr>
            </a:br>
            <a:br>
              <a:rPr lang="en-US" b="1" dirty="0">
                <a:solidFill>
                  <a:schemeClr val="bg1"/>
                </a:solidFill>
                <a:latin typeface="Courier New" panose="02070309020205020404" pitchFamily="49" charset="0"/>
                <a:cs typeface="Courier New" panose="02070309020205020404" pitchFamily="49" charset="0"/>
              </a:rPr>
            </a:br>
            <a:br>
              <a:rPr lang="en-US" b="1" dirty="0">
                <a:solidFill>
                  <a:schemeClr val="bg1"/>
                </a:solidFill>
                <a:latin typeface="Courier New" panose="02070309020205020404" pitchFamily="49" charset="0"/>
                <a:cs typeface="Courier New" panose="02070309020205020404" pitchFamily="49" charset="0"/>
              </a:rPr>
            </a:br>
            <a:br>
              <a:rPr lang="en-US" b="1" dirty="0">
                <a:solidFill>
                  <a:schemeClr val="bg1"/>
                </a:solidFill>
                <a:latin typeface="Courier New" panose="02070309020205020404" pitchFamily="49" charset="0"/>
                <a:cs typeface="Courier New" panose="02070309020205020404" pitchFamily="49" charset="0"/>
              </a:rPr>
            </a:br>
            <a:br>
              <a:rPr lang="en-US" b="1" dirty="0">
                <a:solidFill>
                  <a:schemeClr val="bg1"/>
                </a:solidFill>
                <a:latin typeface="Courier New" panose="02070309020205020404" pitchFamily="49" charset="0"/>
                <a:cs typeface="Courier New" panose="02070309020205020404" pitchFamily="49" charset="0"/>
              </a:rPr>
            </a:br>
            <a:br>
              <a:rPr lang="en-US" b="1" dirty="0">
                <a:solidFill>
                  <a:schemeClr val="bg1"/>
                </a:solidFill>
                <a:latin typeface="Courier New" panose="02070309020205020404" pitchFamily="49" charset="0"/>
                <a:cs typeface="Courier New" panose="02070309020205020404" pitchFamily="49" charset="0"/>
              </a:rPr>
            </a:br>
            <a:br>
              <a:rPr lang="en-US" b="1" dirty="0">
                <a:solidFill>
                  <a:schemeClr val="bg1"/>
                </a:solidFill>
                <a:latin typeface="Courier New" panose="02070309020205020404" pitchFamily="49" charset="0"/>
                <a:cs typeface="Courier New" panose="02070309020205020404" pitchFamily="49" charset="0"/>
              </a:rPr>
            </a:br>
            <a:endParaRPr lang="en-US" b="1" dirty="0">
              <a:solidFill>
                <a:schemeClr val="bg1"/>
              </a:solidFill>
              <a:latin typeface="Courier New" panose="02070309020205020404" pitchFamily="49" charset="0"/>
              <a:cs typeface="Courier New" panose="02070309020205020404" pitchFamily="49" charset="0"/>
            </a:endParaRPr>
          </a:p>
          <a:p>
            <a:pPr algn="ctr">
              <a:lnSpc>
                <a:spcPct val="90000"/>
              </a:lnSpc>
            </a:pPr>
            <a:br>
              <a:rPr lang="en-US" b="1" dirty="0">
                <a:solidFill>
                  <a:schemeClr val="bg1"/>
                </a:solidFill>
                <a:latin typeface="Courier New" panose="02070309020205020404" pitchFamily="49" charset="0"/>
                <a:cs typeface="Courier New" panose="02070309020205020404" pitchFamily="49" charset="0"/>
              </a:rPr>
            </a:br>
            <a:r>
              <a:rPr lang="en-US" b="1" dirty="0">
                <a:solidFill>
                  <a:schemeClr val="bg1"/>
                </a:solidFill>
                <a:latin typeface="Courier New" panose="02070309020205020404" pitchFamily="49" charset="0"/>
                <a:cs typeface="Courier New" panose="02070309020205020404" pitchFamily="49" charset="0"/>
              </a:rPr>
              <a:t> AMP</a:t>
            </a:r>
          </a:p>
        </p:txBody>
      </p:sp>
      <p:sp>
        <p:nvSpPr>
          <p:cNvPr id="19" name="TextBox 18">
            <a:extLst>
              <a:ext uri="{FF2B5EF4-FFF2-40B4-BE49-F238E27FC236}">
                <a16:creationId xmlns:a16="http://schemas.microsoft.com/office/drawing/2014/main" id="{C4139B99-E0E6-494D-AB02-F2E23367096B}"/>
              </a:ext>
            </a:extLst>
          </p:cNvPr>
          <p:cNvSpPr txBox="1"/>
          <p:nvPr/>
        </p:nvSpPr>
        <p:spPr>
          <a:xfrm>
            <a:off x="5551595" y="1667134"/>
            <a:ext cx="4961554" cy="840230"/>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latin typeface="Courier New" panose="02070309020205020404" pitchFamily="49" charset="0"/>
                <a:cs typeface="Courier New" panose="02070309020205020404" pitchFamily="49" charset="0"/>
              </a:rPr>
              <a:t>model</a:t>
            </a:r>
            <a:br>
              <a:rPr lang="en-US" dirty="0">
                <a:solidFill>
                  <a:schemeClr val="bg1"/>
                </a:solidFill>
              </a:rPr>
            </a:br>
            <a:br>
              <a:rPr lang="en-US" dirty="0">
                <a:solidFill>
                  <a:schemeClr val="bg1"/>
                </a:solidFill>
              </a:rPr>
            </a:br>
            <a:endParaRPr lang="en-US" dirty="0">
              <a:solidFill>
                <a:schemeClr val="bg1"/>
              </a:solidFill>
            </a:endParaRPr>
          </a:p>
        </p:txBody>
      </p:sp>
      <p:sp>
        <p:nvSpPr>
          <p:cNvPr id="20" name="TextBox 19">
            <a:extLst>
              <a:ext uri="{FF2B5EF4-FFF2-40B4-BE49-F238E27FC236}">
                <a16:creationId xmlns:a16="http://schemas.microsoft.com/office/drawing/2014/main" id="{E1D41A71-865C-4C2B-A2D1-0B7C5A6AA7EC}"/>
              </a:ext>
            </a:extLst>
          </p:cNvPr>
          <p:cNvSpPr txBox="1"/>
          <p:nvPr/>
        </p:nvSpPr>
        <p:spPr>
          <a:xfrm>
            <a:off x="5740213" y="2087249"/>
            <a:ext cx="1418253" cy="286232"/>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400" dirty="0">
                <a:solidFill>
                  <a:schemeClr val="tx2"/>
                </a:solidFill>
              </a:rPr>
              <a:t>param_0 (fp16)</a:t>
            </a:r>
          </a:p>
        </p:txBody>
      </p:sp>
      <p:sp>
        <p:nvSpPr>
          <p:cNvPr id="22" name="TextBox 21">
            <a:extLst>
              <a:ext uri="{FF2B5EF4-FFF2-40B4-BE49-F238E27FC236}">
                <a16:creationId xmlns:a16="http://schemas.microsoft.com/office/drawing/2014/main" id="{E1930CAD-89FB-4ABA-A82C-4F969DFF03E7}"/>
              </a:ext>
            </a:extLst>
          </p:cNvPr>
          <p:cNvSpPr txBox="1"/>
          <p:nvPr/>
        </p:nvSpPr>
        <p:spPr>
          <a:xfrm>
            <a:off x="7323246" y="2089637"/>
            <a:ext cx="1418253" cy="286232"/>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400" dirty="0">
                <a:solidFill>
                  <a:schemeClr val="accent1"/>
                </a:solidFill>
              </a:rPr>
              <a:t>param_1 (fp32)</a:t>
            </a:r>
          </a:p>
        </p:txBody>
      </p:sp>
      <p:sp>
        <p:nvSpPr>
          <p:cNvPr id="27" name="TextBox 26">
            <a:extLst>
              <a:ext uri="{FF2B5EF4-FFF2-40B4-BE49-F238E27FC236}">
                <a16:creationId xmlns:a16="http://schemas.microsoft.com/office/drawing/2014/main" id="{69144AFC-7167-4C0F-8463-DACD18BB04DB}"/>
              </a:ext>
            </a:extLst>
          </p:cNvPr>
          <p:cNvSpPr txBox="1"/>
          <p:nvPr/>
        </p:nvSpPr>
        <p:spPr>
          <a:xfrm>
            <a:off x="8906279" y="2087249"/>
            <a:ext cx="1418253" cy="286232"/>
          </a:xfrm>
          <a:prstGeom prst="rect">
            <a:avLst/>
          </a:prstGeom>
          <a:noFill/>
          <a:ln w="254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400" dirty="0">
                <a:solidFill>
                  <a:schemeClr val="tx2"/>
                </a:solidFill>
              </a:rPr>
              <a:t>param_2 (fp16)</a:t>
            </a:r>
          </a:p>
        </p:txBody>
      </p:sp>
      <p:sp>
        <p:nvSpPr>
          <p:cNvPr id="28" name="TextBox 27">
            <a:extLst>
              <a:ext uri="{FF2B5EF4-FFF2-40B4-BE49-F238E27FC236}">
                <a16:creationId xmlns:a16="http://schemas.microsoft.com/office/drawing/2014/main" id="{0C7F75C8-49D5-4404-8C5B-0F9152CBF5D6}"/>
              </a:ext>
            </a:extLst>
          </p:cNvPr>
          <p:cNvSpPr txBox="1"/>
          <p:nvPr/>
        </p:nvSpPr>
        <p:spPr>
          <a:xfrm>
            <a:off x="5551596" y="4639476"/>
            <a:ext cx="4961554" cy="846257"/>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br>
              <a:rPr lang="en-US" b="1" dirty="0">
                <a:solidFill>
                  <a:schemeClr val="bg1"/>
                </a:solidFill>
                <a:latin typeface="Courier New" panose="02070309020205020404" pitchFamily="49" charset="0"/>
                <a:cs typeface="Courier New" panose="02070309020205020404" pitchFamily="49" charset="0"/>
              </a:rPr>
            </a:br>
            <a:br>
              <a:rPr lang="en-US" b="1" dirty="0">
                <a:solidFill>
                  <a:schemeClr val="bg1"/>
                </a:solidFill>
                <a:latin typeface="Courier New" panose="02070309020205020404" pitchFamily="49" charset="0"/>
                <a:cs typeface="Courier New" panose="02070309020205020404" pitchFamily="49" charset="0"/>
              </a:rPr>
            </a:br>
            <a:r>
              <a:rPr lang="en-US" b="1" dirty="0">
                <a:solidFill>
                  <a:schemeClr val="bg1"/>
                </a:solidFill>
                <a:latin typeface="Courier New" panose="02070309020205020404" pitchFamily="49" charset="0"/>
                <a:cs typeface="Courier New" panose="02070309020205020404" pitchFamily="49" charset="0"/>
              </a:rPr>
              <a:t>optimizer</a:t>
            </a:r>
            <a:endParaRPr lang="en-US" dirty="0">
              <a:solidFill>
                <a:schemeClr val="bg1"/>
              </a:solidFill>
              <a:latin typeface="+mj-lt"/>
            </a:endParaRPr>
          </a:p>
        </p:txBody>
      </p:sp>
      <p:sp>
        <p:nvSpPr>
          <p:cNvPr id="30" name="TextBox 29">
            <a:extLst>
              <a:ext uri="{FF2B5EF4-FFF2-40B4-BE49-F238E27FC236}">
                <a16:creationId xmlns:a16="http://schemas.microsoft.com/office/drawing/2014/main" id="{21AED6C0-7023-40B3-8526-74B5FA62076B}"/>
              </a:ext>
            </a:extLst>
          </p:cNvPr>
          <p:cNvSpPr txBox="1"/>
          <p:nvPr/>
        </p:nvSpPr>
        <p:spPr>
          <a:xfrm>
            <a:off x="5740214" y="4776373"/>
            <a:ext cx="1418253" cy="286232"/>
          </a:xfrm>
          <a:prstGeom prst="rect">
            <a:avLst/>
          </a:prstGeom>
          <a:noFill/>
          <a:ln w="254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endParaRPr lang="en-US" sz="1400" dirty="0">
              <a:solidFill>
                <a:schemeClr val="tx2"/>
              </a:solidFill>
            </a:endParaRPr>
          </a:p>
        </p:txBody>
      </p:sp>
      <p:sp>
        <p:nvSpPr>
          <p:cNvPr id="32" name="TextBox 31">
            <a:extLst>
              <a:ext uri="{FF2B5EF4-FFF2-40B4-BE49-F238E27FC236}">
                <a16:creationId xmlns:a16="http://schemas.microsoft.com/office/drawing/2014/main" id="{18A0D451-F3B1-4634-BA14-C99BC2501F75}"/>
              </a:ext>
            </a:extLst>
          </p:cNvPr>
          <p:cNvSpPr txBox="1"/>
          <p:nvPr/>
        </p:nvSpPr>
        <p:spPr>
          <a:xfrm>
            <a:off x="7323247" y="4778761"/>
            <a:ext cx="1418253" cy="286232"/>
          </a:xfrm>
          <a:prstGeom prst="rect">
            <a:avLst/>
          </a:prstGeom>
          <a:noFill/>
          <a:ln w="254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endParaRPr lang="en-US" sz="1400" dirty="0">
              <a:solidFill>
                <a:schemeClr val="tx2"/>
              </a:solidFill>
            </a:endParaRPr>
          </a:p>
        </p:txBody>
      </p:sp>
      <p:sp>
        <p:nvSpPr>
          <p:cNvPr id="33" name="TextBox 32">
            <a:extLst>
              <a:ext uri="{FF2B5EF4-FFF2-40B4-BE49-F238E27FC236}">
                <a16:creationId xmlns:a16="http://schemas.microsoft.com/office/drawing/2014/main" id="{A75B2621-6B50-4BB1-95A3-93159B9F3612}"/>
              </a:ext>
            </a:extLst>
          </p:cNvPr>
          <p:cNvSpPr txBox="1"/>
          <p:nvPr/>
        </p:nvSpPr>
        <p:spPr>
          <a:xfrm>
            <a:off x="8906280" y="4776373"/>
            <a:ext cx="1418253" cy="286232"/>
          </a:xfrm>
          <a:prstGeom prst="rect">
            <a:avLst/>
          </a:prstGeom>
          <a:noFill/>
          <a:ln w="25400">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endParaRPr lang="en-US" sz="1400" dirty="0">
              <a:solidFill>
                <a:schemeClr val="tx2"/>
              </a:solidFill>
            </a:endParaRPr>
          </a:p>
        </p:txBody>
      </p:sp>
      <p:sp>
        <p:nvSpPr>
          <p:cNvPr id="35" name="TextBox 34">
            <a:extLst>
              <a:ext uri="{FF2B5EF4-FFF2-40B4-BE49-F238E27FC236}">
                <a16:creationId xmlns:a16="http://schemas.microsoft.com/office/drawing/2014/main" id="{0518608D-BC88-41BE-8C76-BC3910DA5949}"/>
              </a:ext>
            </a:extLst>
          </p:cNvPr>
          <p:cNvSpPr txBox="1"/>
          <p:nvPr/>
        </p:nvSpPr>
        <p:spPr>
          <a:xfrm>
            <a:off x="5740213" y="3553178"/>
            <a:ext cx="1418253" cy="286232"/>
          </a:xfrm>
          <a:prstGeom prst="rect">
            <a:avLst/>
          </a:prstGeom>
          <a:noFill/>
          <a:ln w="25400">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endParaRPr lang="en-US" sz="1400" dirty="0">
              <a:solidFill>
                <a:schemeClr val="tx2"/>
              </a:solidFill>
            </a:endParaRPr>
          </a:p>
        </p:txBody>
      </p:sp>
      <p:sp>
        <p:nvSpPr>
          <p:cNvPr id="36" name="TextBox 35">
            <a:extLst>
              <a:ext uri="{FF2B5EF4-FFF2-40B4-BE49-F238E27FC236}">
                <a16:creationId xmlns:a16="http://schemas.microsoft.com/office/drawing/2014/main" id="{2A002194-0B7B-43F0-B2E4-DE178C193326}"/>
              </a:ext>
            </a:extLst>
          </p:cNvPr>
          <p:cNvSpPr txBox="1"/>
          <p:nvPr/>
        </p:nvSpPr>
        <p:spPr>
          <a:xfrm>
            <a:off x="8906279" y="3549561"/>
            <a:ext cx="1418253" cy="286232"/>
          </a:xfrm>
          <a:prstGeom prst="rect">
            <a:avLst/>
          </a:prstGeom>
          <a:noFill/>
          <a:ln w="25400">
            <a:solidFill>
              <a:schemeClr val="tx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endParaRPr lang="en-US" sz="1400" dirty="0">
              <a:solidFill>
                <a:schemeClr val="tx2"/>
              </a:solidFill>
            </a:endParaRPr>
          </a:p>
        </p:txBody>
      </p:sp>
      <p:sp>
        <p:nvSpPr>
          <p:cNvPr id="37" name="TextBox 36">
            <a:extLst>
              <a:ext uri="{FF2B5EF4-FFF2-40B4-BE49-F238E27FC236}">
                <a16:creationId xmlns:a16="http://schemas.microsoft.com/office/drawing/2014/main" id="{42CA744C-4317-424E-9098-49DDCA12D327}"/>
              </a:ext>
            </a:extLst>
          </p:cNvPr>
          <p:cNvSpPr txBox="1"/>
          <p:nvPr/>
        </p:nvSpPr>
        <p:spPr>
          <a:xfrm>
            <a:off x="5740213" y="4094519"/>
            <a:ext cx="1418253" cy="286232"/>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400" dirty="0">
                <a:solidFill>
                  <a:schemeClr val="accent1"/>
                </a:solidFill>
              </a:rPr>
              <a:t>master_0</a:t>
            </a:r>
          </a:p>
        </p:txBody>
      </p:sp>
      <p:sp>
        <p:nvSpPr>
          <p:cNvPr id="38" name="TextBox 37">
            <a:extLst>
              <a:ext uri="{FF2B5EF4-FFF2-40B4-BE49-F238E27FC236}">
                <a16:creationId xmlns:a16="http://schemas.microsoft.com/office/drawing/2014/main" id="{177F82E1-034F-4961-B2F2-9AC33048B4B5}"/>
              </a:ext>
            </a:extLst>
          </p:cNvPr>
          <p:cNvSpPr txBox="1"/>
          <p:nvPr/>
        </p:nvSpPr>
        <p:spPr>
          <a:xfrm>
            <a:off x="8906278" y="4099528"/>
            <a:ext cx="1418253" cy="286232"/>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sz="1400" dirty="0">
                <a:solidFill>
                  <a:schemeClr val="accent1"/>
                </a:solidFill>
              </a:rPr>
              <a:t>master_2</a:t>
            </a:r>
          </a:p>
        </p:txBody>
      </p:sp>
      <p:cxnSp>
        <p:nvCxnSpPr>
          <p:cNvPr id="39" name="Straight Arrow Connector 38">
            <a:extLst>
              <a:ext uri="{FF2B5EF4-FFF2-40B4-BE49-F238E27FC236}">
                <a16:creationId xmlns:a16="http://schemas.microsoft.com/office/drawing/2014/main" id="{1EAAAEC1-79F2-4333-9A6A-708E5C183B62}"/>
              </a:ext>
            </a:extLst>
          </p:cNvPr>
          <p:cNvCxnSpPr>
            <a:cxnSpLocks/>
            <a:stCxn id="30" idx="0"/>
            <a:endCxn id="37" idx="2"/>
          </p:cNvCxnSpPr>
          <p:nvPr/>
        </p:nvCxnSpPr>
        <p:spPr>
          <a:xfrm flipH="1" flipV="1">
            <a:off x="6449340" y="4380751"/>
            <a:ext cx="1" cy="395622"/>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079F6DC-C9B8-4D9A-93E0-6EB16FF6D773}"/>
              </a:ext>
            </a:extLst>
          </p:cNvPr>
          <p:cNvCxnSpPr>
            <a:cxnSpLocks/>
            <a:stCxn id="33" idx="0"/>
            <a:endCxn id="38" idx="2"/>
          </p:cNvCxnSpPr>
          <p:nvPr/>
        </p:nvCxnSpPr>
        <p:spPr>
          <a:xfrm flipH="1" flipV="1">
            <a:off x="9615405" y="4385760"/>
            <a:ext cx="2" cy="390613"/>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65E3F19E-F2C7-4BB9-846F-E198586DEA76}"/>
              </a:ext>
            </a:extLst>
          </p:cNvPr>
          <p:cNvCxnSpPr>
            <a:cxnSpLocks/>
            <a:stCxn id="32" idx="0"/>
            <a:endCxn id="22" idx="2"/>
          </p:cNvCxnSpPr>
          <p:nvPr/>
        </p:nvCxnSpPr>
        <p:spPr>
          <a:xfrm flipH="1" flipV="1">
            <a:off x="8032373" y="2375869"/>
            <a:ext cx="1" cy="2402892"/>
          </a:xfrm>
          <a:prstGeom prst="straightConnector1">
            <a:avLst/>
          </a:prstGeom>
          <a:ln w="127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0FDB22DE-18EC-4C0B-B335-340AAF41491C}"/>
              </a:ext>
            </a:extLst>
          </p:cNvPr>
          <p:cNvCxnSpPr>
            <a:cxnSpLocks/>
            <a:stCxn id="35" idx="0"/>
            <a:endCxn id="20" idx="2"/>
          </p:cNvCxnSpPr>
          <p:nvPr/>
        </p:nvCxnSpPr>
        <p:spPr>
          <a:xfrm flipV="1">
            <a:off x="6449340" y="2373481"/>
            <a:ext cx="0" cy="1179697"/>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3BB5374B-D47C-4A9B-8038-4B92AA05443E}"/>
              </a:ext>
            </a:extLst>
          </p:cNvPr>
          <p:cNvCxnSpPr>
            <a:cxnSpLocks/>
            <a:stCxn id="36" idx="0"/>
            <a:endCxn id="27" idx="2"/>
          </p:cNvCxnSpPr>
          <p:nvPr/>
        </p:nvCxnSpPr>
        <p:spPr>
          <a:xfrm flipV="1">
            <a:off x="9615406" y="2373481"/>
            <a:ext cx="0" cy="117608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59469FAA-9C9C-461B-9D59-D583409B8B2F}"/>
              </a:ext>
            </a:extLst>
          </p:cNvPr>
          <p:cNvSpPr txBox="1"/>
          <p:nvPr/>
        </p:nvSpPr>
        <p:spPr>
          <a:xfrm>
            <a:off x="310724" y="3830009"/>
            <a:ext cx="4998886" cy="1588127"/>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chemeClr val="bg1"/>
                </a:solidFill>
                <a:cs typeface="Courier New" panose="02070309020205020404" pitchFamily="49" charset="0"/>
              </a:rPr>
              <a:t>With </a:t>
            </a:r>
            <a:r>
              <a:rPr lang="en-US" b="1" dirty="0">
                <a:solidFill>
                  <a:schemeClr val="bg1"/>
                </a:solidFill>
                <a:latin typeface="Courier New" panose="02070309020205020404" pitchFamily="49" charset="0"/>
                <a:cs typeface="Courier New" panose="02070309020205020404" pitchFamily="49" charset="0"/>
              </a:rPr>
              <a:t>O2</a:t>
            </a:r>
            <a:r>
              <a:rPr lang="en-US" dirty="0">
                <a:solidFill>
                  <a:schemeClr val="bg1"/>
                </a:solidFill>
                <a:cs typeface="Courier New" panose="02070309020205020404" pitchFamily="49" charset="0"/>
              </a:rPr>
              <a:t>, AMP maintains </a:t>
            </a:r>
            <a:r>
              <a:rPr lang="en-US" dirty="0">
                <a:solidFill>
                  <a:schemeClr val="accent1"/>
                </a:solidFill>
                <a:cs typeface="Courier New" panose="02070309020205020404" pitchFamily="49" charset="0"/>
              </a:rPr>
              <a:t>FP32 master params </a:t>
            </a:r>
            <a:r>
              <a:rPr lang="en-US" dirty="0">
                <a:solidFill>
                  <a:schemeClr val="bg1"/>
                </a:solidFill>
                <a:cs typeface="Courier New" panose="02070309020205020404" pitchFamily="49" charset="0"/>
              </a:rPr>
              <a:t>for any </a:t>
            </a:r>
            <a:r>
              <a:rPr lang="en-US" dirty="0">
                <a:solidFill>
                  <a:schemeClr val="tx2"/>
                </a:solidFill>
                <a:cs typeface="Courier New" panose="02070309020205020404" pitchFamily="49" charset="0"/>
              </a:rPr>
              <a:t>FP16 params</a:t>
            </a:r>
            <a:br>
              <a:rPr lang="en-US" dirty="0">
                <a:solidFill>
                  <a:schemeClr val="tx2"/>
                </a:solidFill>
                <a:cs typeface="Courier New" panose="02070309020205020404" pitchFamily="49" charset="0"/>
              </a:rPr>
            </a:br>
            <a:br>
              <a:rPr lang="en-US" dirty="0">
                <a:solidFill>
                  <a:schemeClr val="tx2"/>
                </a:solidFill>
                <a:cs typeface="Courier New" panose="02070309020205020404" pitchFamily="49" charset="0"/>
              </a:rPr>
            </a:br>
            <a:r>
              <a:rPr lang="en-US" dirty="0">
                <a:solidFill>
                  <a:schemeClr val="bg1"/>
                </a:solidFill>
                <a:cs typeface="Courier New" panose="02070309020205020404" pitchFamily="49" charset="0"/>
              </a:rPr>
              <a:t>Patches optimizer’s references to point to </a:t>
            </a:r>
            <a:r>
              <a:rPr lang="en-US" dirty="0">
                <a:solidFill>
                  <a:schemeClr val="accent1"/>
                </a:solidFill>
                <a:cs typeface="Courier New" panose="02070309020205020404" pitchFamily="49" charset="0"/>
              </a:rPr>
              <a:t>master params</a:t>
            </a:r>
            <a:r>
              <a:rPr lang="en-US" dirty="0">
                <a:solidFill>
                  <a:schemeClr val="bg1"/>
                </a:solidFill>
                <a:cs typeface="Courier New" panose="02070309020205020404" pitchFamily="49" charset="0"/>
              </a:rPr>
              <a:t>.  </a:t>
            </a:r>
            <a:r>
              <a:rPr lang="en-US" b="1" dirty="0" err="1">
                <a:solidFill>
                  <a:schemeClr val="bg1"/>
                </a:solidFill>
                <a:latin typeface="Courier New" panose="02070309020205020404" pitchFamily="49" charset="0"/>
                <a:cs typeface="Courier New" panose="02070309020205020404" pitchFamily="49" charset="0"/>
              </a:rPr>
              <a:t>optimizer.step</a:t>
            </a:r>
            <a:r>
              <a:rPr lang="en-US" b="1" dirty="0">
                <a:solidFill>
                  <a:schemeClr val="bg1"/>
                </a:solidFill>
                <a:latin typeface="Courier New" panose="02070309020205020404" pitchFamily="49" charset="0"/>
                <a:cs typeface="Courier New" panose="02070309020205020404" pitchFamily="49" charset="0"/>
              </a:rPr>
              <a:t>()</a:t>
            </a:r>
            <a:r>
              <a:rPr lang="en-US" b="1" dirty="0">
                <a:solidFill>
                  <a:schemeClr val="bg1"/>
                </a:solidFill>
                <a:cs typeface="Courier New" panose="02070309020205020404" pitchFamily="49" charset="0"/>
              </a:rPr>
              <a:t> </a:t>
            </a:r>
            <a:r>
              <a:rPr lang="en-US" dirty="0">
                <a:solidFill>
                  <a:schemeClr val="bg1"/>
                </a:solidFill>
                <a:cs typeface="Courier New" panose="02070309020205020404" pitchFamily="49" charset="0"/>
              </a:rPr>
              <a:t>acts on</a:t>
            </a:r>
          </a:p>
          <a:p>
            <a:pPr>
              <a:lnSpc>
                <a:spcPct val="90000"/>
              </a:lnSpc>
            </a:pPr>
            <a:r>
              <a:rPr lang="en-US" dirty="0">
                <a:solidFill>
                  <a:schemeClr val="accent1"/>
                </a:solidFill>
                <a:cs typeface="Courier New" panose="02070309020205020404" pitchFamily="49" charset="0"/>
              </a:rPr>
              <a:t>master params</a:t>
            </a:r>
            <a:r>
              <a:rPr lang="en-US" dirty="0">
                <a:solidFill>
                  <a:schemeClr val="bg1"/>
                </a:solidFill>
                <a:cs typeface="Courier New" panose="02070309020205020404" pitchFamily="49" charset="0"/>
              </a:rPr>
              <a:t>.</a:t>
            </a:r>
          </a:p>
        </p:txBody>
      </p:sp>
      <p:cxnSp>
        <p:nvCxnSpPr>
          <p:cNvPr id="45" name="Connector: Curved 44">
            <a:extLst>
              <a:ext uri="{FF2B5EF4-FFF2-40B4-BE49-F238E27FC236}">
                <a16:creationId xmlns:a16="http://schemas.microsoft.com/office/drawing/2014/main" id="{0EC6DFCE-F3EA-42C7-BF0D-EC34C54B1C14}"/>
              </a:ext>
            </a:extLst>
          </p:cNvPr>
          <p:cNvCxnSpPr>
            <a:stCxn id="37" idx="1"/>
            <a:endCxn id="35" idx="1"/>
          </p:cNvCxnSpPr>
          <p:nvPr/>
        </p:nvCxnSpPr>
        <p:spPr>
          <a:xfrm rot="10800000">
            <a:off x="5740213" y="3696295"/>
            <a:ext cx="12700" cy="541341"/>
          </a:xfrm>
          <a:prstGeom prst="curvedConnector3">
            <a:avLst>
              <a:gd name="adj1" fmla="val 1800000"/>
            </a:avLst>
          </a:prstGeom>
          <a:ln w="25400">
            <a:gradFill>
              <a:gsLst>
                <a:gs pos="0">
                  <a:schemeClr val="accent1"/>
                </a:gs>
                <a:gs pos="100000">
                  <a:schemeClr val="tx2"/>
                </a:gs>
              </a:gsLst>
              <a:lin ang="5400000" scaled="1"/>
            </a:gra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Connector: Curved 45">
            <a:extLst>
              <a:ext uri="{FF2B5EF4-FFF2-40B4-BE49-F238E27FC236}">
                <a16:creationId xmlns:a16="http://schemas.microsoft.com/office/drawing/2014/main" id="{EBA7D6F2-9022-4B10-AD77-09118C36BA70}"/>
              </a:ext>
            </a:extLst>
          </p:cNvPr>
          <p:cNvCxnSpPr>
            <a:cxnSpLocks/>
            <a:stCxn id="38" idx="1"/>
            <a:endCxn id="36" idx="1"/>
          </p:cNvCxnSpPr>
          <p:nvPr/>
        </p:nvCxnSpPr>
        <p:spPr>
          <a:xfrm rot="10800000" flipH="1">
            <a:off x="8906277" y="3692678"/>
            <a:ext cx="1" cy="549967"/>
          </a:xfrm>
          <a:prstGeom prst="curvedConnector3">
            <a:avLst>
              <a:gd name="adj1" fmla="val -22860000000"/>
            </a:avLst>
          </a:prstGeom>
          <a:ln w="25400">
            <a:gradFill>
              <a:gsLst>
                <a:gs pos="0">
                  <a:schemeClr val="accent1"/>
                </a:gs>
                <a:gs pos="100000">
                  <a:schemeClr val="tx2"/>
                </a:gs>
              </a:gsLst>
              <a:lin ang="5400000" scaled="1"/>
            </a:gra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5118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3">
            <a:extLst>
              <a:ext uri="{FF2B5EF4-FFF2-40B4-BE49-F238E27FC236}">
                <a16:creationId xmlns:a16="http://schemas.microsoft.com/office/drawing/2014/main" id="{6959C17B-1802-4E94-8D64-15E6BA413A3B}"/>
              </a:ext>
            </a:extLst>
          </p:cNvPr>
          <p:cNvSpPr txBox="1">
            <a:spLocks/>
          </p:cNvSpPr>
          <p:nvPr/>
        </p:nvSpPr>
        <p:spPr bwMode="auto">
          <a:xfrm>
            <a:off x="6737350" y="1652179"/>
            <a:ext cx="4005462" cy="113547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900"/>
              </a:spcBef>
              <a:spcAft>
                <a:spcPts val="900"/>
              </a:spcAft>
              <a:buClr>
                <a:schemeClr val="bg2"/>
              </a:buClr>
              <a:buSzPct val="100000"/>
              <a:buFontTx/>
              <a:buNone/>
              <a:defRPr sz="2400" b="0">
                <a:solidFill>
                  <a:schemeClr val="tx2"/>
                </a:solidFill>
                <a:latin typeface="Trebuchet MS" panose="020B0603020202020204" pitchFamily="34" charset="0"/>
                <a:ea typeface="+mn-ea"/>
                <a:cs typeface="+mn-cs"/>
              </a:defRPr>
            </a:lvl1pPr>
            <a:lvl2pPr marL="571500" indent="0" algn="ctr" rtl="0" fontAlgn="base">
              <a:lnSpc>
                <a:spcPct val="90000"/>
              </a:lnSpc>
              <a:spcBef>
                <a:spcPts val="900"/>
              </a:spcBef>
              <a:spcAft>
                <a:spcPts val="900"/>
              </a:spcAft>
              <a:buClr>
                <a:schemeClr val="bg2"/>
              </a:buClr>
              <a:buSzPct val="100000"/>
              <a:buFontTx/>
              <a:buNone/>
              <a:defRPr sz="2800" b="0">
                <a:solidFill>
                  <a:schemeClr val="tx2"/>
                </a:solidFill>
                <a:latin typeface="Trebuchet MS" panose="020B0603020202020204" pitchFamily="34" charset="0"/>
              </a:defRPr>
            </a:lvl2pPr>
            <a:lvl3pPr marL="1089025" indent="0" algn="ctr" rtl="0" fontAlgn="base">
              <a:lnSpc>
                <a:spcPct val="90000"/>
              </a:lnSpc>
              <a:spcBef>
                <a:spcPts val="900"/>
              </a:spcBef>
              <a:spcAft>
                <a:spcPts val="900"/>
              </a:spcAft>
              <a:buClr>
                <a:schemeClr val="bg2"/>
              </a:buClr>
              <a:buSzPct val="100000"/>
              <a:buFontTx/>
              <a:buNone/>
              <a:defRPr sz="2800" b="0">
                <a:solidFill>
                  <a:schemeClr val="tx2"/>
                </a:solidFill>
                <a:latin typeface="Trebuchet MS" panose="020B0603020202020204" pitchFamily="34" charset="0"/>
              </a:defRPr>
            </a:lvl3pPr>
            <a:lvl4pPr marL="1546225" indent="0" algn="ctr" rtl="0" fontAlgn="base">
              <a:spcBef>
                <a:spcPct val="20000"/>
              </a:spcBef>
              <a:spcAft>
                <a:spcPct val="0"/>
              </a:spcAft>
              <a:buFontTx/>
              <a:buNone/>
              <a:defRPr sz="2800">
                <a:solidFill>
                  <a:schemeClr val="tx2"/>
                </a:solidFill>
                <a:latin typeface="Trebuchet MS" panose="020B0603020202020204" pitchFamily="34" charset="0"/>
              </a:defRPr>
            </a:lvl4pPr>
            <a:lvl5pPr marL="1889125" indent="0" algn="ctr" rtl="0" fontAlgn="base">
              <a:spcBef>
                <a:spcPct val="20000"/>
              </a:spcBef>
              <a:spcAft>
                <a:spcPct val="0"/>
              </a:spcAft>
              <a:buFontTx/>
              <a:buNone/>
              <a:defRPr sz="2800">
                <a:solidFill>
                  <a:schemeClr val="tx2"/>
                </a:solidFill>
                <a:latin typeface="Trebuchet MS" panose="020B0603020202020204" pitchFamily="34" charset="0"/>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b="1" kern="0" dirty="0"/>
              <a:t>FP16</a:t>
            </a:r>
            <a:endParaRPr lang="en-US" b="1" kern="0" dirty="0">
              <a:solidFill>
                <a:schemeClr val="bg1"/>
              </a:solidFill>
            </a:endParaRPr>
          </a:p>
          <a:p>
            <a:pPr defTabSz="914400"/>
            <a:r>
              <a:rPr lang="en-US" sz="1800" kern="0" dirty="0">
                <a:solidFill>
                  <a:schemeClr val="bg1"/>
                </a:solidFill>
              </a:rPr>
              <a:t>5-bit exponent, 10-bit mantissa</a:t>
            </a: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r>
              <a:rPr lang="en-US" sz="1800" kern="0" dirty="0">
                <a:solidFill>
                  <a:schemeClr val="bg1"/>
                </a:solidFill>
              </a:rPr>
              <a:t>Dynamic range:</a:t>
            </a:r>
            <a:br>
              <a:rPr lang="en-US" sz="1800" kern="0" dirty="0">
                <a:solidFill>
                  <a:schemeClr val="bg1"/>
                </a:solidFill>
              </a:rPr>
            </a:br>
            <a:br>
              <a:rPr lang="en-US" sz="1800" kern="0" dirty="0">
                <a:solidFill>
                  <a:schemeClr val="bg1"/>
                </a:solidFill>
              </a:rPr>
            </a:br>
            <a:r>
              <a:rPr lang="en-US" sz="1800" kern="0" dirty="0">
                <a:solidFill>
                  <a:schemeClr val="bg1"/>
                </a:solidFill>
              </a:rPr>
              <a:t>5.96 x 10</a:t>
            </a:r>
            <a:r>
              <a:rPr lang="en-US" sz="1800" kern="0" baseline="30000" dirty="0">
                <a:solidFill>
                  <a:schemeClr val="bg1"/>
                </a:solidFill>
              </a:rPr>
              <a:t>-8</a:t>
            </a:r>
            <a:r>
              <a:rPr lang="en-US" sz="1800" kern="0" dirty="0">
                <a:solidFill>
                  <a:schemeClr val="bg1"/>
                </a:solidFill>
              </a:rPr>
              <a:t> &lt; x &lt; 65504</a:t>
            </a:r>
            <a:r>
              <a:rPr lang="en-US" sz="1800" kern="0" baseline="30000" dirty="0">
                <a:solidFill>
                  <a:schemeClr val="bg1"/>
                </a:solidFill>
              </a:rPr>
              <a:t> </a:t>
            </a:r>
          </a:p>
          <a:p>
            <a:pPr defTabSz="914400"/>
            <a:endParaRPr lang="en-US" sz="1800" kern="0" dirty="0">
              <a:solidFill>
                <a:schemeClr val="bg1"/>
              </a:solidFill>
            </a:endParaRPr>
          </a:p>
        </p:txBody>
      </p:sp>
      <p:sp>
        <p:nvSpPr>
          <p:cNvPr id="7" name="Title 6">
            <a:extLst>
              <a:ext uri="{FF2B5EF4-FFF2-40B4-BE49-F238E27FC236}">
                <a16:creationId xmlns:a16="http://schemas.microsoft.com/office/drawing/2014/main" id="{0E9309B0-FE76-4166-AEAC-6E243245DC84}"/>
              </a:ext>
            </a:extLst>
          </p:cNvPr>
          <p:cNvSpPr>
            <a:spLocks noGrp="1"/>
          </p:cNvSpPr>
          <p:nvPr>
            <p:ph type="title"/>
          </p:nvPr>
        </p:nvSpPr>
        <p:spPr>
          <a:xfrm>
            <a:off x="498348" y="661226"/>
            <a:ext cx="9976104" cy="590931"/>
          </a:xfrm>
        </p:spPr>
        <p:txBody>
          <a:bodyPr/>
          <a:lstStyle/>
          <a:p>
            <a:r>
              <a:rPr lang="en-US" dirty="0"/>
              <a:t>Fp32 and FP16</a:t>
            </a:r>
          </a:p>
        </p:txBody>
      </p:sp>
      <p:pic>
        <p:nvPicPr>
          <p:cNvPr id="3" name="Picture 2">
            <a:extLst>
              <a:ext uri="{FF2B5EF4-FFF2-40B4-BE49-F238E27FC236}">
                <a16:creationId xmlns:a16="http://schemas.microsoft.com/office/drawing/2014/main" id="{C6DD30A1-CD1E-460C-9026-76216A88FA67}"/>
              </a:ext>
            </a:extLst>
          </p:cNvPr>
          <p:cNvPicPr>
            <a:picLocks noChangeAspect="1"/>
          </p:cNvPicPr>
          <p:nvPr/>
        </p:nvPicPr>
        <p:blipFill>
          <a:blip r:embed="rId3"/>
          <a:stretch>
            <a:fillRect/>
          </a:stretch>
        </p:blipFill>
        <p:spPr>
          <a:xfrm>
            <a:off x="498348" y="3189174"/>
            <a:ext cx="6590806" cy="836725"/>
          </a:xfrm>
          <a:prstGeom prst="rect">
            <a:avLst/>
          </a:prstGeom>
        </p:spPr>
      </p:pic>
      <p:pic>
        <p:nvPicPr>
          <p:cNvPr id="5" name="Picture 4">
            <a:extLst>
              <a:ext uri="{FF2B5EF4-FFF2-40B4-BE49-F238E27FC236}">
                <a16:creationId xmlns:a16="http://schemas.microsoft.com/office/drawing/2014/main" id="{141C1B2B-32C2-4E91-820F-CEA2D21DCF2A}"/>
              </a:ext>
            </a:extLst>
          </p:cNvPr>
          <p:cNvPicPr>
            <a:picLocks noChangeAspect="1"/>
          </p:cNvPicPr>
          <p:nvPr/>
        </p:nvPicPr>
        <p:blipFill>
          <a:blip r:embed="rId4"/>
          <a:stretch>
            <a:fillRect/>
          </a:stretch>
        </p:blipFill>
        <p:spPr>
          <a:xfrm>
            <a:off x="7302499" y="2776519"/>
            <a:ext cx="2641602" cy="1509634"/>
          </a:xfrm>
          <a:prstGeom prst="rect">
            <a:avLst/>
          </a:prstGeom>
        </p:spPr>
      </p:pic>
      <p:sp>
        <p:nvSpPr>
          <p:cNvPr id="6" name="Rectangle 5">
            <a:extLst>
              <a:ext uri="{FF2B5EF4-FFF2-40B4-BE49-F238E27FC236}">
                <a16:creationId xmlns:a16="http://schemas.microsoft.com/office/drawing/2014/main" id="{0CF8C4FC-C5D2-4C9B-A0C0-4CBFB556EC84}"/>
              </a:ext>
            </a:extLst>
          </p:cNvPr>
          <p:cNvSpPr/>
          <p:nvPr/>
        </p:nvSpPr>
        <p:spPr>
          <a:xfrm>
            <a:off x="6070600" y="3273349"/>
            <a:ext cx="1479550" cy="75255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 Placeholder 3">
            <a:extLst>
              <a:ext uri="{FF2B5EF4-FFF2-40B4-BE49-F238E27FC236}">
                <a16:creationId xmlns:a16="http://schemas.microsoft.com/office/drawing/2014/main" id="{A1E07893-1819-48A8-A2DE-FD5830A91E2B}"/>
              </a:ext>
            </a:extLst>
          </p:cNvPr>
          <p:cNvSpPr txBox="1">
            <a:spLocks/>
          </p:cNvSpPr>
          <p:nvPr/>
        </p:nvSpPr>
        <p:spPr bwMode="auto">
          <a:xfrm>
            <a:off x="684163" y="1655064"/>
            <a:ext cx="5224662" cy="113547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900"/>
              </a:spcBef>
              <a:spcAft>
                <a:spcPts val="900"/>
              </a:spcAft>
              <a:buClr>
                <a:schemeClr val="bg2"/>
              </a:buClr>
              <a:buSzPct val="100000"/>
              <a:buFontTx/>
              <a:buNone/>
              <a:defRPr sz="2400" b="0">
                <a:solidFill>
                  <a:schemeClr val="tx2"/>
                </a:solidFill>
                <a:latin typeface="Trebuchet MS" panose="020B0603020202020204" pitchFamily="34" charset="0"/>
                <a:ea typeface="+mn-ea"/>
                <a:cs typeface="+mn-cs"/>
              </a:defRPr>
            </a:lvl1pPr>
            <a:lvl2pPr marL="571500" indent="0" algn="ctr" rtl="0" fontAlgn="base">
              <a:lnSpc>
                <a:spcPct val="90000"/>
              </a:lnSpc>
              <a:spcBef>
                <a:spcPts val="900"/>
              </a:spcBef>
              <a:spcAft>
                <a:spcPts val="900"/>
              </a:spcAft>
              <a:buClr>
                <a:schemeClr val="bg2"/>
              </a:buClr>
              <a:buSzPct val="100000"/>
              <a:buFontTx/>
              <a:buNone/>
              <a:defRPr sz="2800" b="0">
                <a:solidFill>
                  <a:schemeClr val="tx2"/>
                </a:solidFill>
                <a:latin typeface="Trebuchet MS" panose="020B0603020202020204" pitchFamily="34" charset="0"/>
              </a:defRPr>
            </a:lvl2pPr>
            <a:lvl3pPr marL="1089025" indent="0" algn="ctr" rtl="0" fontAlgn="base">
              <a:lnSpc>
                <a:spcPct val="90000"/>
              </a:lnSpc>
              <a:spcBef>
                <a:spcPts val="900"/>
              </a:spcBef>
              <a:spcAft>
                <a:spcPts val="900"/>
              </a:spcAft>
              <a:buClr>
                <a:schemeClr val="bg2"/>
              </a:buClr>
              <a:buSzPct val="100000"/>
              <a:buFontTx/>
              <a:buNone/>
              <a:defRPr sz="2800" b="0">
                <a:solidFill>
                  <a:schemeClr val="tx2"/>
                </a:solidFill>
                <a:latin typeface="Trebuchet MS" panose="020B0603020202020204" pitchFamily="34" charset="0"/>
              </a:defRPr>
            </a:lvl3pPr>
            <a:lvl4pPr marL="1546225" indent="0" algn="ctr" rtl="0" fontAlgn="base">
              <a:spcBef>
                <a:spcPct val="20000"/>
              </a:spcBef>
              <a:spcAft>
                <a:spcPct val="0"/>
              </a:spcAft>
              <a:buFontTx/>
              <a:buNone/>
              <a:defRPr sz="2800">
                <a:solidFill>
                  <a:schemeClr val="tx2"/>
                </a:solidFill>
                <a:latin typeface="Trebuchet MS" panose="020B0603020202020204" pitchFamily="34" charset="0"/>
              </a:defRPr>
            </a:lvl4pPr>
            <a:lvl5pPr marL="1889125" indent="0" algn="ctr" rtl="0" fontAlgn="base">
              <a:spcBef>
                <a:spcPct val="20000"/>
              </a:spcBef>
              <a:spcAft>
                <a:spcPct val="0"/>
              </a:spcAft>
              <a:buFontTx/>
              <a:buNone/>
              <a:defRPr sz="2800">
                <a:solidFill>
                  <a:schemeClr val="tx2"/>
                </a:solidFill>
                <a:latin typeface="Trebuchet MS" panose="020B0603020202020204" pitchFamily="34" charset="0"/>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b="1" kern="0" dirty="0"/>
              <a:t>FP32</a:t>
            </a:r>
            <a:r>
              <a:rPr lang="en-US" b="1" kern="0" dirty="0">
                <a:solidFill>
                  <a:schemeClr val="bg1"/>
                </a:solidFill>
              </a:rPr>
              <a:t> </a:t>
            </a:r>
          </a:p>
          <a:p>
            <a:pPr defTabSz="914400"/>
            <a:r>
              <a:rPr lang="en-US" sz="1800" kern="0" dirty="0">
                <a:solidFill>
                  <a:schemeClr val="bg1"/>
                </a:solidFill>
              </a:rPr>
              <a:t>8-bit exponent, 23-bit mantissa</a:t>
            </a: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br>
              <a:rPr lang="en-US" sz="1800" kern="0" dirty="0">
                <a:solidFill>
                  <a:schemeClr val="bg1"/>
                </a:solidFill>
              </a:rPr>
            </a:br>
            <a:r>
              <a:rPr lang="en-US" sz="1800" kern="0" dirty="0">
                <a:solidFill>
                  <a:schemeClr val="bg1"/>
                </a:solidFill>
              </a:rPr>
              <a:t>Dynamic range:</a:t>
            </a:r>
            <a:br>
              <a:rPr lang="en-US" sz="1800" kern="0" dirty="0">
                <a:solidFill>
                  <a:schemeClr val="bg1"/>
                </a:solidFill>
              </a:rPr>
            </a:br>
            <a:br>
              <a:rPr lang="en-US" sz="1800" kern="0" dirty="0">
                <a:solidFill>
                  <a:schemeClr val="bg1"/>
                </a:solidFill>
              </a:rPr>
            </a:br>
            <a:r>
              <a:rPr lang="en-US" sz="1800" kern="0" dirty="0">
                <a:solidFill>
                  <a:schemeClr val="bg1"/>
                </a:solidFill>
              </a:rPr>
              <a:t>1.4 x 10</a:t>
            </a:r>
            <a:r>
              <a:rPr lang="en-US" sz="1800" kern="0" baseline="30000" dirty="0">
                <a:solidFill>
                  <a:schemeClr val="bg1"/>
                </a:solidFill>
              </a:rPr>
              <a:t>-45</a:t>
            </a:r>
            <a:r>
              <a:rPr lang="en-US" sz="1800" kern="0" dirty="0">
                <a:solidFill>
                  <a:schemeClr val="bg1"/>
                </a:solidFill>
              </a:rPr>
              <a:t> &lt; x &lt; 3.4 x 10</a:t>
            </a:r>
            <a:r>
              <a:rPr lang="en-US" sz="1800" kern="0" baseline="30000" dirty="0">
                <a:solidFill>
                  <a:schemeClr val="bg1"/>
                </a:solidFill>
              </a:rPr>
              <a:t>38 </a:t>
            </a:r>
          </a:p>
        </p:txBody>
      </p:sp>
    </p:spTree>
    <p:extLst>
      <p:ext uri="{BB962C8B-B14F-4D97-AF65-F5344CB8AC3E}">
        <p14:creationId xmlns:p14="http://schemas.microsoft.com/office/powerpoint/2010/main" val="3413738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8" y="658368"/>
            <a:ext cx="9976104" cy="590931"/>
          </a:xfrm>
        </p:spPr>
        <p:txBody>
          <a:bodyPr/>
          <a:lstStyle/>
          <a:p>
            <a:r>
              <a:rPr lang="en-US" dirty="0"/>
              <a:t>Maximizing model performance</a:t>
            </a:r>
            <a:endParaRPr lang="en-US" dirty="0">
              <a:solidFill>
                <a:schemeClr val="tx1"/>
              </a:solidFill>
            </a:endParaRPr>
          </a:p>
        </p:txBody>
      </p:sp>
      <p:sp>
        <p:nvSpPr>
          <p:cNvPr id="6" name="Content Placeholder 5">
            <a:extLst>
              <a:ext uri="{FF2B5EF4-FFF2-40B4-BE49-F238E27FC236}">
                <a16:creationId xmlns:a16="http://schemas.microsoft.com/office/drawing/2014/main" id="{4180826E-8F95-47FA-8E21-32F9C28AF7CC}"/>
              </a:ext>
            </a:extLst>
          </p:cNvPr>
          <p:cNvSpPr txBox="1">
            <a:spLocks/>
          </p:cNvSpPr>
          <p:nvPr/>
        </p:nvSpPr>
        <p:spPr bwMode="auto">
          <a:xfrm>
            <a:off x="353950" y="2953512"/>
            <a:ext cx="4734052" cy="315924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2400" kern="0" dirty="0"/>
              <a:t>1x compute throughput</a:t>
            </a:r>
          </a:p>
          <a:p>
            <a:pPr algn="ctr" defTabSz="914400"/>
            <a:r>
              <a:rPr lang="en-US" sz="2400" kern="0" dirty="0"/>
              <a:t>1x memory throughput</a:t>
            </a:r>
          </a:p>
          <a:p>
            <a:pPr algn="ctr" defTabSz="914400"/>
            <a:r>
              <a:rPr lang="en-US" sz="2400" kern="0" dirty="0"/>
              <a:t>1x memory storage</a:t>
            </a:r>
          </a:p>
        </p:txBody>
      </p:sp>
      <p:sp>
        <p:nvSpPr>
          <p:cNvPr id="8" name="Text Placeholder 3">
            <a:extLst>
              <a:ext uri="{FF2B5EF4-FFF2-40B4-BE49-F238E27FC236}">
                <a16:creationId xmlns:a16="http://schemas.microsoft.com/office/drawing/2014/main" id="{11B7145C-7F79-41A9-9E53-70F18E1E40F5}"/>
              </a:ext>
            </a:extLst>
          </p:cNvPr>
          <p:cNvSpPr>
            <a:spLocks noGrp="1"/>
          </p:cNvSpPr>
          <p:nvPr>
            <p:ph type="body" sz="quarter" idx="10"/>
          </p:nvPr>
        </p:nvSpPr>
        <p:spPr>
          <a:xfrm>
            <a:off x="350638" y="2139696"/>
            <a:ext cx="4734052" cy="712374"/>
          </a:xfrm>
        </p:spPr>
        <p:txBody>
          <a:bodyPr/>
          <a:lstStyle/>
          <a:p>
            <a:r>
              <a:rPr lang="en-US" dirty="0">
                <a:solidFill>
                  <a:schemeClr val="bg1"/>
                </a:solidFill>
              </a:rPr>
              <a:t>FP32</a:t>
            </a:r>
          </a:p>
        </p:txBody>
      </p:sp>
      <p:sp>
        <p:nvSpPr>
          <p:cNvPr id="7" name="Text Placeholder 3">
            <a:extLst>
              <a:ext uri="{FF2B5EF4-FFF2-40B4-BE49-F238E27FC236}">
                <a16:creationId xmlns:a16="http://schemas.microsoft.com/office/drawing/2014/main" id="{1000D060-979B-463A-B3C2-D9E48E1A1763}"/>
              </a:ext>
            </a:extLst>
          </p:cNvPr>
          <p:cNvSpPr txBox="1">
            <a:spLocks/>
          </p:cNvSpPr>
          <p:nvPr/>
        </p:nvSpPr>
        <p:spPr bwMode="auto">
          <a:xfrm>
            <a:off x="5860144" y="2138056"/>
            <a:ext cx="4734052" cy="71237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900"/>
              </a:spcBef>
              <a:spcAft>
                <a:spcPts val="900"/>
              </a:spcAft>
              <a:buClr>
                <a:schemeClr val="bg2"/>
              </a:buClr>
              <a:buSzPct val="100000"/>
              <a:buFontTx/>
              <a:buNone/>
              <a:defRPr sz="2400" b="0">
                <a:solidFill>
                  <a:schemeClr val="tx2"/>
                </a:solidFill>
                <a:latin typeface="Trebuchet MS" panose="020B0603020202020204" pitchFamily="34" charset="0"/>
                <a:ea typeface="+mn-ea"/>
                <a:cs typeface="+mn-cs"/>
              </a:defRPr>
            </a:lvl1pPr>
            <a:lvl2pPr marL="571500" indent="0" algn="ctr" rtl="0" fontAlgn="base">
              <a:lnSpc>
                <a:spcPct val="90000"/>
              </a:lnSpc>
              <a:spcBef>
                <a:spcPts val="900"/>
              </a:spcBef>
              <a:spcAft>
                <a:spcPts val="900"/>
              </a:spcAft>
              <a:buClr>
                <a:schemeClr val="bg2"/>
              </a:buClr>
              <a:buSzPct val="100000"/>
              <a:buFontTx/>
              <a:buNone/>
              <a:defRPr sz="2800" b="0">
                <a:solidFill>
                  <a:schemeClr val="tx2"/>
                </a:solidFill>
                <a:latin typeface="Trebuchet MS" panose="020B0603020202020204" pitchFamily="34" charset="0"/>
              </a:defRPr>
            </a:lvl2pPr>
            <a:lvl3pPr marL="1089025" indent="0" algn="ctr" rtl="0" fontAlgn="base">
              <a:lnSpc>
                <a:spcPct val="90000"/>
              </a:lnSpc>
              <a:spcBef>
                <a:spcPts val="900"/>
              </a:spcBef>
              <a:spcAft>
                <a:spcPts val="900"/>
              </a:spcAft>
              <a:buClr>
                <a:schemeClr val="bg2"/>
              </a:buClr>
              <a:buSzPct val="100000"/>
              <a:buFontTx/>
              <a:buNone/>
              <a:defRPr sz="2800" b="0">
                <a:solidFill>
                  <a:schemeClr val="tx2"/>
                </a:solidFill>
                <a:latin typeface="Trebuchet MS" panose="020B0603020202020204" pitchFamily="34" charset="0"/>
              </a:defRPr>
            </a:lvl3pPr>
            <a:lvl4pPr marL="1546225" indent="0" algn="ctr" rtl="0" fontAlgn="base">
              <a:spcBef>
                <a:spcPct val="20000"/>
              </a:spcBef>
              <a:spcAft>
                <a:spcPct val="0"/>
              </a:spcAft>
              <a:buFontTx/>
              <a:buNone/>
              <a:defRPr sz="2800">
                <a:solidFill>
                  <a:schemeClr val="tx2"/>
                </a:solidFill>
                <a:latin typeface="Trebuchet MS" panose="020B0603020202020204" pitchFamily="34" charset="0"/>
              </a:defRPr>
            </a:lvl4pPr>
            <a:lvl5pPr marL="1889125" indent="0" algn="ctr" rtl="0" fontAlgn="base">
              <a:spcBef>
                <a:spcPct val="20000"/>
              </a:spcBef>
              <a:spcAft>
                <a:spcPct val="0"/>
              </a:spcAft>
              <a:buFontTx/>
              <a:buNone/>
              <a:defRPr sz="2800">
                <a:solidFill>
                  <a:schemeClr val="tx2"/>
                </a:solidFill>
                <a:latin typeface="Trebuchet MS" panose="020B0603020202020204" pitchFamily="34" charset="0"/>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b="1" kern="0" dirty="0"/>
              <a:t>FP16</a:t>
            </a:r>
            <a:r>
              <a:rPr lang="en-US" kern="0" dirty="0">
                <a:solidFill>
                  <a:schemeClr val="bg1"/>
                </a:solidFill>
              </a:rPr>
              <a:t> with Tensor Cores</a:t>
            </a:r>
          </a:p>
        </p:txBody>
      </p:sp>
      <p:sp>
        <p:nvSpPr>
          <p:cNvPr id="10" name="Content Placeholder 5">
            <a:extLst>
              <a:ext uri="{FF2B5EF4-FFF2-40B4-BE49-F238E27FC236}">
                <a16:creationId xmlns:a16="http://schemas.microsoft.com/office/drawing/2014/main" id="{61B32CE7-3432-4294-B8FF-5DC6CC644999}"/>
              </a:ext>
            </a:extLst>
          </p:cNvPr>
          <p:cNvSpPr txBox="1">
            <a:spLocks/>
          </p:cNvSpPr>
          <p:nvPr/>
        </p:nvSpPr>
        <p:spPr bwMode="auto">
          <a:xfrm>
            <a:off x="5833930" y="2955144"/>
            <a:ext cx="4734052" cy="315924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2400" b="1" kern="0" dirty="0">
                <a:solidFill>
                  <a:schemeClr val="tx2"/>
                </a:solidFill>
              </a:rPr>
              <a:t>8X</a:t>
            </a:r>
            <a:r>
              <a:rPr lang="en-US" sz="2400" kern="0" dirty="0"/>
              <a:t> compute throughput</a:t>
            </a:r>
          </a:p>
          <a:p>
            <a:pPr algn="ctr" defTabSz="914400"/>
            <a:r>
              <a:rPr lang="en-US" sz="2400" b="1" kern="0" dirty="0">
                <a:solidFill>
                  <a:schemeClr val="tx2"/>
                </a:solidFill>
              </a:rPr>
              <a:t>2X</a:t>
            </a:r>
            <a:r>
              <a:rPr lang="en-US" sz="2400" kern="0" dirty="0"/>
              <a:t> memory throughput</a:t>
            </a:r>
          </a:p>
          <a:p>
            <a:pPr algn="ctr" defTabSz="914400"/>
            <a:r>
              <a:rPr lang="en-US" sz="2400" b="1" kern="0" dirty="0">
                <a:solidFill>
                  <a:schemeClr val="tx2"/>
                </a:solidFill>
              </a:rPr>
              <a:t>1/2X</a:t>
            </a:r>
            <a:r>
              <a:rPr lang="en-US" sz="2400" kern="0" dirty="0"/>
              <a:t> memory storage</a:t>
            </a:r>
          </a:p>
        </p:txBody>
      </p:sp>
      <p:sp>
        <p:nvSpPr>
          <p:cNvPr id="9" name="Text Placeholder 3">
            <a:extLst>
              <a:ext uri="{FF2B5EF4-FFF2-40B4-BE49-F238E27FC236}">
                <a16:creationId xmlns:a16="http://schemas.microsoft.com/office/drawing/2014/main" id="{AE7B055B-260D-4841-966B-A28C56850720}"/>
              </a:ext>
            </a:extLst>
          </p:cNvPr>
          <p:cNvSpPr txBox="1">
            <a:spLocks/>
          </p:cNvSpPr>
          <p:nvPr/>
        </p:nvSpPr>
        <p:spPr bwMode="auto">
          <a:xfrm>
            <a:off x="1279121" y="1426359"/>
            <a:ext cx="8516158"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FP16 is fast and memory-efficient.   </a:t>
            </a:r>
          </a:p>
        </p:txBody>
      </p:sp>
    </p:spTree>
    <p:extLst>
      <p:ext uri="{BB962C8B-B14F-4D97-AF65-F5344CB8AC3E}">
        <p14:creationId xmlns:p14="http://schemas.microsoft.com/office/powerpoint/2010/main" val="24303790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6" y="658368"/>
            <a:ext cx="9976104" cy="590931"/>
          </a:xfrm>
        </p:spPr>
        <p:txBody>
          <a:bodyPr/>
          <a:lstStyle/>
          <a:p>
            <a:r>
              <a:rPr lang="en-US" dirty="0"/>
              <a:t>Maximizing model performance</a:t>
            </a:r>
            <a:endParaRPr lang="en-US" dirty="0">
              <a:solidFill>
                <a:schemeClr val="tx1"/>
              </a:solidFill>
            </a:endParaRPr>
          </a:p>
        </p:txBody>
      </p:sp>
      <p:sp>
        <p:nvSpPr>
          <p:cNvPr id="11" name="Content Placeholder 2">
            <a:extLst>
              <a:ext uri="{FF2B5EF4-FFF2-40B4-BE49-F238E27FC236}">
                <a16:creationId xmlns:a16="http://schemas.microsoft.com/office/drawing/2014/main" id="{3F3D4390-89E5-4B40-B19F-844A1A7C2233}"/>
              </a:ext>
            </a:extLst>
          </p:cNvPr>
          <p:cNvSpPr txBox="1">
            <a:spLocks/>
          </p:cNvSpPr>
          <p:nvPr/>
        </p:nvSpPr>
        <p:spPr bwMode="auto">
          <a:xfrm>
            <a:off x="1166529" y="1752843"/>
            <a:ext cx="8639738" cy="106363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680"/>
              </a:spcBef>
              <a:spcAft>
                <a:spcPts val="680"/>
              </a:spcAft>
              <a:buClr>
                <a:schemeClr val="bg2"/>
              </a:buClr>
              <a:buSzPct val="100000"/>
              <a:buFontTx/>
              <a:buNone/>
              <a:defRPr sz="1512" b="0">
                <a:solidFill>
                  <a:schemeClr val="bg1"/>
                </a:solidFill>
                <a:latin typeface="Trebuchet MS" pitchFamily="34" charset="0"/>
                <a:ea typeface="+mn-ea"/>
                <a:cs typeface="+mn-cs"/>
              </a:defRPr>
            </a:lvl1pPr>
            <a:lvl2pPr marL="431942" indent="0" algn="l" rtl="0" fontAlgn="base">
              <a:lnSpc>
                <a:spcPct val="90000"/>
              </a:lnSpc>
              <a:spcBef>
                <a:spcPts val="680"/>
              </a:spcBef>
              <a:spcAft>
                <a:spcPts val="680"/>
              </a:spcAft>
              <a:buClr>
                <a:schemeClr val="bg2"/>
              </a:buClr>
              <a:buSzPct val="100000"/>
              <a:buFontTx/>
              <a:buNone/>
              <a:defRPr sz="1361" b="0">
                <a:solidFill>
                  <a:schemeClr val="bg1"/>
                </a:solidFill>
                <a:latin typeface="Trebuchet MS" pitchFamily="34" charset="0"/>
              </a:defRPr>
            </a:lvl2pPr>
            <a:lvl3pPr marL="823090" indent="0" algn="l" rtl="0" fontAlgn="base">
              <a:lnSpc>
                <a:spcPct val="90000"/>
              </a:lnSpc>
              <a:spcBef>
                <a:spcPts val="680"/>
              </a:spcBef>
              <a:spcAft>
                <a:spcPts val="680"/>
              </a:spcAft>
              <a:buClr>
                <a:schemeClr val="bg2"/>
              </a:buClr>
              <a:buSzPct val="100000"/>
              <a:buFontTx/>
              <a:buNone/>
              <a:defRPr sz="1209" b="0">
                <a:solidFill>
                  <a:schemeClr val="bg1"/>
                </a:solidFill>
                <a:latin typeface="Trebuchet MS" pitchFamily="34" charset="0"/>
              </a:defRPr>
            </a:lvl3pPr>
            <a:lvl4pPr marL="1341420" indent="-172776" algn="l" rtl="0" fontAlgn="base">
              <a:spcBef>
                <a:spcPct val="20000"/>
              </a:spcBef>
              <a:spcAft>
                <a:spcPct val="0"/>
              </a:spcAft>
              <a:buClr>
                <a:schemeClr val="bg2"/>
              </a:buClr>
              <a:buFont typeface="Wingdings" panose="05000000000000000000" pitchFamily="2" charset="2"/>
              <a:buChar char="§"/>
              <a:defRPr sz="1361">
                <a:solidFill>
                  <a:schemeClr val="tx1"/>
                </a:solidFill>
                <a:latin typeface="+mn-lt"/>
              </a:defRPr>
            </a:lvl4pPr>
            <a:lvl5pPr marL="1600586" indent="-172776" algn="l" rtl="0" fontAlgn="base">
              <a:spcBef>
                <a:spcPct val="20000"/>
              </a:spcBef>
              <a:spcAft>
                <a:spcPct val="0"/>
              </a:spcAft>
              <a:buClr>
                <a:schemeClr val="bg2"/>
              </a:buClr>
              <a:buFont typeface="Wingdings" panose="05000000000000000000" pitchFamily="2" charset="2"/>
              <a:buChar char="§"/>
              <a:defRPr sz="1512">
                <a:solidFill>
                  <a:schemeClr val="tx1"/>
                </a:solidFill>
                <a:latin typeface="+mn-lt"/>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algn="ctr" defTabSz="914400">
              <a:lnSpc>
                <a:spcPct val="100000"/>
              </a:lnSpc>
            </a:pPr>
            <a:br>
              <a:rPr lang="en-US" sz="2000" kern="0" dirty="0">
                <a:solidFill>
                  <a:srgbClr val="000000"/>
                </a:solidFill>
              </a:rPr>
            </a:br>
            <a:r>
              <a:rPr lang="en-US" sz="2000" kern="0" dirty="0">
                <a:solidFill>
                  <a:srgbClr val="000000"/>
                </a:solidFill>
              </a:rPr>
              <a:t>FP16 Input, FP32 Accumulate, FP16 Output for GEMMs and Convolutions</a:t>
            </a:r>
          </a:p>
          <a:p>
            <a:pPr algn="ctr" defTabSz="914400">
              <a:lnSpc>
                <a:spcPct val="100000"/>
              </a:lnSpc>
            </a:pPr>
            <a:endParaRPr lang="en-US" sz="2000" kern="0" dirty="0">
              <a:solidFill>
                <a:srgbClr val="000000"/>
              </a:solidFill>
            </a:endParaRPr>
          </a:p>
          <a:p>
            <a:pPr algn="ctr" defTabSz="914400">
              <a:lnSpc>
                <a:spcPct val="100000"/>
              </a:lnSpc>
            </a:pPr>
            <a:endParaRPr lang="en-US" sz="2000" kern="0" dirty="0">
              <a:solidFill>
                <a:srgbClr val="000000"/>
              </a:solidFill>
            </a:endParaRPr>
          </a:p>
          <a:p>
            <a:pPr algn="ctr" defTabSz="914400">
              <a:lnSpc>
                <a:spcPct val="100000"/>
              </a:lnSpc>
            </a:pPr>
            <a:endParaRPr lang="en-US" sz="2000" kern="0" dirty="0">
              <a:solidFill>
                <a:srgbClr val="000000"/>
              </a:solidFill>
            </a:endParaRPr>
          </a:p>
          <a:p>
            <a:pPr algn="ctr" defTabSz="914400">
              <a:lnSpc>
                <a:spcPct val="100000"/>
              </a:lnSpc>
            </a:pPr>
            <a:br>
              <a:rPr lang="en-US" sz="2000" kern="0" dirty="0">
                <a:solidFill>
                  <a:srgbClr val="000000"/>
                </a:solidFill>
              </a:rPr>
            </a:br>
            <a:endParaRPr lang="en-US" sz="2000" kern="0" dirty="0">
              <a:solidFill>
                <a:srgbClr val="000000"/>
              </a:solidFill>
            </a:endParaRPr>
          </a:p>
          <a:p>
            <a:pPr algn="ctr" defTabSz="914400">
              <a:lnSpc>
                <a:spcPct val="100000"/>
              </a:lnSpc>
            </a:pPr>
            <a:br>
              <a:rPr lang="en-US" sz="2000" kern="0" dirty="0">
                <a:solidFill>
                  <a:srgbClr val="000000"/>
                </a:solidFill>
              </a:rPr>
            </a:br>
            <a:r>
              <a:rPr lang="en-US" sz="2000" b="1" kern="0" dirty="0">
                <a:solidFill>
                  <a:schemeClr val="tx2"/>
                </a:solidFill>
              </a:rPr>
              <a:t>125 </a:t>
            </a:r>
            <a:r>
              <a:rPr lang="en-US" sz="2000" b="1" kern="0" dirty="0" err="1">
                <a:solidFill>
                  <a:schemeClr val="tx2"/>
                </a:solidFill>
              </a:rPr>
              <a:t>TFlops</a:t>
            </a:r>
            <a:r>
              <a:rPr lang="en-US" sz="2000" b="1" kern="0" dirty="0">
                <a:solidFill>
                  <a:schemeClr val="tx2"/>
                </a:solidFill>
              </a:rPr>
              <a:t> </a:t>
            </a:r>
            <a:r>
              <a:rPr lang="en-US" sz="2000" kern="0" dirty="0">
                <a:solidFill>
                  <a:srgbClr val="000000"/>
                </a:solidFill>
              </a:rPr>
              <a:t>Throughput:  </a:t>
            </a:r>
            <a:r>
              <a:rPr lang="en-US" sz="2000" b="1" kern="0" dirty="0">
                <a:solidFill>
                  <a:schemeClr val="tx2"/>
                </a:solidFill>
              </a:rPr>
              <a:t>8X</a:t>
            </a:r>
            <a:r>
              <a:rPr lang="en-US" sz="2000" kern="0" dirty="0">
                <a:solidFill>
                  <a:srgbClr val="000000"/>
                </a:solidFill>
              </a:rPr>
              <a:t> more than FP32 on Volta V100</a:t>
            </a:r>
            <a:br>
              <a:rPr lang="en-US" sz="2000" kern="0" dirty="0">
                <a:solidFill>
                  <a:srgbClr val="000000"/>
                </a:solidFill>
              </a:rPr>
            </a:br>
            <a:endParaRPr lang="en-US" sz="2000" kern="0" dirty="0">
              <a:solidFill>
                <a:srgbClr val="000000"/>
              </a:solidFill>
            </a:endParaRPr>
          </a:p>
        </p:txBody>
      </p:sp>
      <p:pic>
        <p:nvPicPr>
          <p:cNvPr id="12" name="Picture 11">
            <a:extLst>
              <a:ext uri="{FF2B5EF4-FFF2-40B4-BE49-F238E27FC236}">
                <a16:creationId xmlns:a16="http://schemas.microsoft.com/office/drawing/2014/main" id="{DF9A3D1D-EA08-4AB9-9F6F-FB579EF0BBEE}"/>
              </a:ext>
            </a:extLst>
          </p:cNvPr>
          <p:cNvPicPr>
            <a:picLocks noChangeAspect="1"/>
          </p:cNvPicPr>
          <p:nvPr/>
        </p:nvPicPr>
        <p:blipFill>
          <a:blip r:embed="rId3"/>
          <a:stretch>
            <a:fillRect/>
          </a:stretch>
        </p:blipFill>
        <p:spPr>
          <a:xfrm>
            <a:off x="1476228" y="2722429"/>
            <a:ext cx="8020344" cy="1989420"/>
          </a:xfrm>
          <a:prstGeom prst="rect">
            <a:avLst/>
          </a:prstGeom>
        </p:spPr>
      </p:pic>
      <p:sp>
        <p:nvSpPr>
          <p:cNvPr id="8" name="Text Placeholder 3">
            <a:extLst>
              <a:ext uri="{FF2B5EF4-FFF2-40B4-BE49-F238E27FC236}">
                <a16:creationId xmlns:a16="http://schemas.microsoft.com/office/drawing/2014/main" id="{434C3F55-0F23-482F-A95E-0479901C34F1}"/>
              </a:ext>
            </a:extLst>
          </p:cNvPr>
          <p:cNvSpPr txBox="1">
            <a:spLocks/>
          </p:cNvSpPr>
          <p:nvPr/>
        </p:nvSpPr>
        <p:spPr bwMode="auto">
          <a:xfrm>
            <a:off x="1228321" y="1426464"/>
            <a:ext cx="8516158"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FP16 input enables Volta/Turing Tensor Cores.   </a:t>
            </a:r>
          </a:p>
        </p:txBody>
      </p:sp>
    </p:spTree>
    <p:extLst>
      <p:ext uri="{BB962C8B-B14F-4D97-AF65-F5344CB8AC3E}">
        <p14:creationId xmlns:p14="http://schemas.microsoft.com/office/powerpoint/2010/main" val="4116627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FBDA2-46B4-4D66-B0A5-EC8012E7BAE5}"/>
              </a:ext>
            </a:extLst>
          </p:cNvPr>
          <p:cNvSpPr>
            <a:spLocks noGrp="1"/>
          </p:cNvSpPr>
          <p:nvPr>
            <p:ph type="title"/>
          </p:nvPr>
        </p:nvSpPr>
        <p:spPr>
          <a:xfrm>
            <a:off x="498348" y="658368"/>
            <a:ext cx="9976104" cy="590931"/>
          </a:xfrm>
        </p:spPr>
        <p:txBody>
          <a:bodyPr/>
          <a:lstStyle/>
          <a:p>
            <a:r>
              <a:rPr lang="en-US" dirty="0"/>
              <a:t>Maximizing model performance</a:t>
            </a:r>
            <a:endParaRPr lang="en-US" dirty="0">
              <a:solidFill>
                <a:schemeClr val="tx1"/>
              </a:solidFill>
            </a:endParaRPr>
          </a:p>
        </p:txBody>
      </p:sp>
      <p:sp>
        <p:nvSpPr>
          <p:cNvPr id="6" name="Content Placeholder 5">
            <a:extLst>
              <a:ext uri="{FF2B5EF4-FFF2-40B4-BE49-F238E27FC236}">
                <a16:creationId xmlns:a16="http://schemas.microsoft.com/office/drawing/2014/main" id="{4180826E-8F95-47FA-8E21-32F9C28AF7CC}"/>
              </a:ext>
            </a:extLst>
          </p:cNvPr>
          <p:cNvSpPr txBox="1">
            <a:spLocks/>
          </p:cNvSpPr>
          <p:nvPr/>
        </p:nvSpPr>
        <p:spPr bwMode="auto">
          <a:xfrm>
            <a:off x="353950" y="2953512"/>
            <a:ext cx="4734052" cy="315924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2400" b="1" kern="0" dirty="0">
                <a:solidFill>
                  <a:schemeClr val="accent1"/>
                </a:solidFill>
              </a:rPr>
              <a:t>Wider dynamic range</a:t>
            </a:r>
          </a:p>
          <a:p>
            <a:pPr algn="ctr" defTabSz="914400"/>
            <a:r>
              <a:rPr lang="en-US" sz="2400" b="1" kern="0" dirty="0">
                <a:solidFill>
                  <a:schemeClr val="accent1"/>
                </a:solidFill>
              </a:rPr>
              <a:t>Increased precision </a:t>
            </a:r>
            <a:r>
              <a:rPr lang="en-US" sz="2400" kern="0" dirty="0"/>
              <a:t>captures </a:t>
            </a:r>
            <a:br>
              <a:rPr lang="en-US" sz="2400" kern="0" dirty="0"/>
            </a:br>
            <a:r>
              <a:rPr lang="en-US" sz="2400" kern="0" dirty="0"/>
              <a:t>small accumulations </a:t>
            </a:r>
          </a:p>
        </p:txBody>
      </p:sp>
      <p:sp>
        <p:nvSpPr>
          <p:cNvPr id="8" name="Text Placeholder 3">
            <a:extLst>
              <a:ext uri="{FF2B5EF4-FFF2-40B4-BE49-F238E27FC236}">
                <a16:creationId xmlns:a16="http://schemas.microsoft.com/office/drawing/2014/main" id="{11B7145C-7F79-41A9-9E53-70F18E1E40F5}"/>
              </a:ext>
            </a:extLst>
          </p:cNvPr>
          <p:cNvSpPr>
            <a:spLocks noGrp="1"/>
          </p:cNvSpPr>
          <p:nvPr>
            <p:ph type="body" sz="quarter" idx="10"/>
          </p:nvPr>
        </p:nvSpPr>
        <p:spPr>
          <a:xfrm>
            <a:off x="350638" y="2139696"/>
            <a:ext cx="4734052" cy="712374"/>
          </a:xfrm>
        </p:spPr>
        <p:txBody>
          <a:bodyPr/>
          <a:lstStyle/>
          <a:p>
            <a:r>
              <a:rPr lang="en-US" b="1" dirty="0">
                <a:solidFill>
                  <a:schemeClr val="accent1"/>
                </a:solidFill>
              </a:rPr>
              <a:t>FP32</a:t>
            </a:r>
          </a:p>
        </p:txBody>
      </p:sp>
      <p:sp>
        <p:nvSpPr>
          <p:cNvPr id="7" name="Text Placeholder 3">
            <a:extLst>
              <a:ext uri="{FF2B5EF4-FFF2-40B4-BE49-F238E27FC236}">
                <a16:creationId xmlns:a16="http://schemas.microsoft.com/office/drawing/2014/main" id="{1000D060-979B-463A-B3C2-D9E48E1A1763}"/>
              </a:ext>
            </a:extLst>
          </p:cNvPr>
          <p:cNvSpPr txBox="1">
            <a:spLocks/>
          </p:cNvSpPr>
          <p:nvPr/>
        </p:nvSpPr>
        <p:spPr bwMode="auto">
          <a:xfrm>
            <a:off x="5860144" y="2138056"/>
            <a:ext cx="4734052" cy="71237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900"/>
              </a:spcBef>
              <a:spcAft>
                <a:spcPts val="900"/>
              </a:spcAft>
              <a:buClr>
                <a:schemeClr val="bg2"/>
              </a:buClr>
              <a:buSzPct val="100000"/>
              <a:buFontTx/>
              <a:buNone/>
              <a:defRPr sz="2400" b="0">
                <a:solidFill>
                  <a:schemeClr val="tx2"/>
                </a:solidFill>
                <a:latin typeface="Trebuchet MS" panose="020B0603020202020204" pitchFamily="34" charset="0"/>
                <a:ea typeface="+mn-ea"/>
                <a:cs typeface="+mn-cs"/>
              </a:defRPr>
            </a:lvl1pPr>
            <a:lvl2pPr marL="571500" indent="0" algn="ctr" rtl="0" fontAlgn="base">
              <a:lnSpc>
                <a:spcPct val="90000"/>
              </a:lnSpc>
              <a:spcBef>
                <a:spcPts val="900"/>
              </a:spcBef>
              <a:spcAft>
                <a:spcPts val="900"/>
              </a:spcAft>
              <a:buClr>
                <a:schemeClr val="bg2"/>
              </a:buClr>
              <a:buSzPct val="100000"/>
              <a:buFontTx/>
              <a:buNone/>
              <a:defRPr sz="2800" b="0">
                <a:solidFill>
                  <a:schemeClr val="tx2"/>
                </a:solidFill>
                <a:latin typeface="Trebuchet MS" panose="020B0603020202020204" pitchFamily="34" charset="0"/>
              </a:defRPr>
            </a:lvl2pPr>
            <a:lvl3pPr marL="1089025" indent="0" algn="ctr" rtl="0" fontAlgn="base">
              <a:lnSpc>
                <a:spcPct val="90000"/>
              </a:lnSpc>
              <a:spcBef>
                <a:spcPts val="900"/>
              </a:spcBef>
              <a:spcAft>
                <a:spcPts val="900"/>
              </a:spcAft>
              <a:buClr>
                <a:schemeClr val="bg2"/>
              </a:buClr>
              <a:buSzPct val="100000"/>
              <a:buFontTx/>
              <a:buNone/>
              <a:defRPr sz="2800" b="0">
                <a:solidFill>
                  <a:schemeClr val="tx2"/>
                </a:solidFill>
                <a:latin typeface="Trebuchet MS" panose="020B0603020202020204" pitchFamily="34" charset="0"/>
              </a:defRPr>
            </a:lvl3pPr>
            <a:lvl4pPr marL="1546225" indent="0" algn="ctr" rtl="0" fontAlgn="base">
              <a:spcBef>
                <a:spcPct val="20000"/>
              </a:spcBef>
              <a:spcAft>
                <a:spcPct val="0"/>
              </a:spcAft>
              <a:buFontTx/>
              <a:buNone/>
              <a:defRPr sz="2800">
                <a:solidFill>
                  <a:schemeClr val="tx2"/>
                </a:solidFill>
                <a:latin typeface="Trebuchet MS" panose="020B0603020202020204" pitchFamily="34" charset="0"/>
              </a:defRPr>
            </a:lvl4pPr>
            <a:lvl5pPr marL="1889125" indent="0" algn="ctr" rtl="0" fontAlgn="base">
              <a:spcBef>
                <a:spcPct val="20000"/>
              </a:spcBef>
              <a:spcAft>
                <a:spcPct val="0"/>
              </a:spcAft>
              <a:buFontTx/>
              <a:buNone/>
              <a:defRPr sz="2800">
                <a:solidFill>
                  <a:schemeClr val="tx2"/>
                </a:solidFill>
                <a:latin typeface="Trebuchet MS" panose="020B0603020202020204" pitchFamily="34" charset="0"/>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solidFill>
                  <a:schemeClr val="bg1"/>
                </a:solidFill>
              </a:rPr>
              <a:t>FP16</a:t>
            </a:r>
          </a:p>
        </p:txBody>
      </p:sp>
      <p:sp>
        <p:nvSpPr>
          <p:cNvPr id="10" name="Content Placeholder 5">
            <a:extLst>
              <a:ext uri="{FF2B5EF4-FFF2-40B4-BE49-F238E27FC236}">
                <a16:creationId xmlns:a16="http://schemas.microsoft.com/office/drawing/2014/main" id="{61B32CE7-3432-4294-B8FF-5DC6CC644999}"/>
              </a:ext>
            </a:extLst>
          </p:cNvPr>
          <p:cNvSpPr txBox="1">
            <a:spLocks/>
          </p:cNvSpPr>
          <p:nvPr/>
        </p:nvSpPr>
        <p:spPr bwMode="auto">
          <a:xfrm>
            <a:off x="5833930" y="2955144"/>
            <a:ext cx="4734052" cy="315924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fontAlgn="base">
              <a:lnSpc>
                <a:spcPct val="90000"/>
              </a:lnSpc>
              <a:spcBef>
                <a:spcPts val="900"/>
              </a:spcBef>
              <a:spcAft>
                <a:spcPts val="900"/>
              </a:spcAft>
              <a:buClr>
                <a:schemeClr val="bg2"/>
              </a:buClr>
              <a:buSzPct val="100000"/>
              <a:buFontTx/>
              <a:buNone/>
              <a:defRPr sz="2000" b="0">
                <a:solidFill>
                  <a:schemeClr val="bg1"/>
                </a:solidFill>
                <a:latin typeface="Trebuchet MS" pitchFamily="34" charset="0"/>
                <a:ea typeface="+mn-ea"/>
                <a:cs typeface="+mn-cs"/>
              </a:defRPr>
            </a:lvl1pPr>
            <a:lvl2pPr marL="571500" indent="0" algn="l" rtl="0" fontAlgn="base">
              <a:lnSpc>
                <a:spcPct val="90000"/>
              </a:lnSpc>
              <a:spcBef>
                <a:spcPts val="900"/>
              </a:spcBef>
              <a:spcAft>
                <a:spcPts val="900"/>
              </a:spcAft>
              <a:buClr>
                <a:schemeClr val="bg2"/>
              </a:buClr>
              <a:buSzPct val="100000"/>
              <a:buFontTx/>
              <a:buNone/>
              <a:defRPr sz="1800" b="0">
                <a:solidFill>
                  <a:schemeClr val="bg1"/>
                </a:solidFill>
                <a:latin typeface="Trebuchet MS" pitchFamily="34" charset="0"/>
              </a:defRPr>
            </a:lvl2pPr>
            <a:lvl3pPr marL="1089025" indent="0" algn="l" rtl="0" fontAlgn="base">
              <a:lnSpc>
                <a:spcPct val="90000"/>
              </a:lnSpc>
              <a:spcBef>
                <a:spcPts val="900"/>
              </a:spcBef>
              <a:spcAft>
                <a:spcPts val="900"/>
              </a:spcAft>
              <a:buClr>
                <a:schemeClr val="bg2"/>
              </a:buClr>
              <a:buSzPct val="100000"/>
              <a:buFontTx/>
              <a:buNone/>
              <a:defRPr sz="1600" b="0">
                <a:solidFill>
                  <a:schemeClr val="bg1"/>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algn="ctr" defTabSz="914400"/>
            <a:r>
              <a:rPr lang="en-US" sz="2400" kern="0" dirty="0"/>
              <a:t>Narrower dynamic range</a:t>
            </a:r>
          </a:p>
          <a:p>
            <a:pPr algn="ctr" defTabSz="914400"/>
            <a:r>
              <a:rPr lang="en-US" sz="2400" kern="0" dirty="0"/>
              <a:t>Reduced precision may lose small accumulations</a:t>
            </a:r>
          </a:p>
        </p:txBody>
      </p:sp>
      <p:sp>
        <p:nvSpPr>
          <p:cNvPr id="9" name="Text Placeholder 3">
            <a:extLst>
              <a:ext uri="{FF2B5EF4-FFF2-40B4-BE49-F238E27FC236}">
                <a16:creationId xmlns:a16="http://schemas.microsoft.com/office/drawing/2014/main" id="{AE7B055B-260D-4841-966B-A28C56850720}"/>
              </a:ext>
            </a:extLst>
          </p:cNvPr>
          <p:cNvSpPr txBox="1">
            <a:spLocks/>
          </p:cNvSpPr>
          <p:nvPr/>
        </p:nvSpPr>
        <p:spPr bwMode="auto">
          <a:xfrm>
            <a:off x="1279121" y="1426359"/>
            <a:ext cx="8516158" cy="5254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rtl="0" fontAlgn="base">
              <a:lnSpc>
                <a:spcPct val="90000"/>
              </a:lnSpc>
              <a:spcBef>
                <a:spcPts val="680"/>
              </a:spcBef>
              <a:spcAft>
                <a:spcPts val="680"/>
              </a:spcAft>
              <a:buClr>
                <a:schemeClr val="bg2"/>
              </a:buClr>
              <a:buSzPct val="100000"/>
              <a:buFontTx/>
              <a:buNone/>
              <a:defRPr sz="1814" b="0">
                <a:solidFill>
                  <a:schemeClr val="tx2"/>
                </a:solidFill>
                <a:latin typeface="Trebuchet MS" panose="020B0603020202020204" pitchFamily="34" charset="0"/>
                <a:ea typeface="+mn-ea"/>
                <a:cs typeface="+mn-cs"/>
              </a:defRPr>
            </a:lvl1pPr>
            <a:lvl2pPr marL="431942"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2pPr>
            <a:lvl3pPr marL="823090" indent="0" algn="ctr" rtl="0" fontAlgn="base">
              <a:lnSpc>
                <a:spcPct val="90000"/>
              </a:lnSpc>
              <a:spcBef>
                <a:spcPts val="680"/>
              </a:spcBef>
              <a:spcAft>
                <a:spcPts val="680"/>
              </a:spcAft>
              <a:buClr>
                <a:schemeClr val="bg2"/>
              </a:buClr>
              <a:buSzPct val="100000"/>
              <a:buFontTx/>
              <a:buNone/>
              <a:defRPr sz="2115" b="0">
                <a:solidFill>
                  <a:schemeClr val="tx2"/>
                </a:solidFill>
                <a:latin typeface="Trebuchet MS" panose="020B0603020202020204" pitchFamily="34" charset="0"/>
              </a:defRPr>
            </a:lvl3pPr>
            <a:lvl4pPr marL="1168643" indent="0" algn="ctr" rtl="0" fontAlgn="base">
              <a:spcBef>
                <a:spcPct val="20000"/>
              </a:spcBef>
              <a:spcAft>
                <a:spcPct val="0"/>
              </a:spcAft>
              <a:buFontTx/>
              <a:buNone/>
              <a:defRPr sz="2115">
                <a:solidFill>
                  <a:schemeClr val="tx2"/>
                </a:solidFill>
                <a:latin typeface="Trebuchet MS" panose="020B0603020202020204" pitchFamily="34" charset="0"/>
              </a:defRPr>
            </a:lvl4pPr>
            <a:lvl5pPr marL="1427808" indent="0" algn="ctr" rtl="0" fontAlgn="base">
              <a:spcBef>
                <a:spcPct val="20000"/>
              </a:spcBef>
              <a:spcAft>
                <a:spcPct val="0"/>
              </a:spcAft>
              <a:buFontTx/>
              <a:buNone/>
              <a:defRPr sz="2115">
                <a:solidFill>
                  <a:schemeClr val="tx2"/>
                </a:solidFill>
                <a:latin typeface="Trebuchet MS" panose="020B0603020202020204" pitchFamily="34" charset="0"/>
              </a:defRPr>
            </a:lvl5pPr>
            <a:lvl6pPr marL="1946138" indent="-172776" algn="l" rtl="0" eaLnBrk="1" fontAlgn="base" hangingPunct="1">
              <a:spcBef>
                <a:spcPct val="20000"/>
              </a:spcBef>
              <a:spcAft>
                <a:spcPct val="0"/>
              </a:spcAft>
              <a:buChar char="»"/>
              <a:defRPr sz="1512">
                <a:solidFill>
                  <a:schemeClr val="bg1"/>
                </a:solidFill>
                <a:latin typeface="+mn-lt"/>
              </a:defRPr>
            </a:lvl6pPr>
            <a:lvl7pPr marL="2291693" indent="-172776" algn="l" rtl="0" eaLnBrk="1" fontAlgn="base" hangingPunct="1">
              <a:spcBef>
                <a:spcPct val="20000"/>
              </a:spcBef>
              <a:spcAft>
                <a:spcPct val="0"/>
              </a:spcAft>
              <a:buChar char="»"/>
              <a:defRPr sz="1512">
                <a:solidFill>
                  <a:schemeClr val="bg1"/>
                </a:solidFill>
                <a:latin typeface="+mn-lt"/>
              </a:defRPr>
            </a:lvl7pPr>
            <a:lvl8pPr marL="2637246" indent="-172776" algn="l" rtl="0" eaLnBrk="1" fontAlgn="base" hangingPunct="1">
              <a:spcBef>
                <a:spcPct val="20000"/>
              </a:spcBef>
              <a:spcAft>
                <a:spcPct val="0"/>
              </a:spcAft>
              <a:buChar char="»"/>
              <a:defRPr sz="1512">
                <a:solidFill>
                  <a:schemeClr val="bg1"/>
                </a:solidFill>
                <a:latin typeface="+mn-lt"/>
              </a:defRPr>
            </a:lvl8pPr>
            <a:lvl9pPr marL="2982800" indent="-172776" algn="l" rtl="0" eaLnBrk="1" fontAlgn="base" hangingPunct="1">
              <a:spcBef>
                <a:spcPct val="20000"/>
              </a:spcBef>
              <a:spcAft>
                <a:spcPct val="0"/>
              </a:spcAft>
              <a:buChar char="»"/>
              <a:defRPr sz="1512">
                <a:solidFill>
                  <a:schemeClr val="bg1"/>
                </a:solidFill>
                <a:latin typeface="+mn-lt"/>
              </a:defRPr>
            </a:lvl9pPr>
          </a:lstStyle>
          <a:p>
            <a:pPr defTabSz="914400"/>
            <a:r>
              <a:rPr lang="en-US" sz="2400" kern="0" dirty="0"/>
              <a:t>FP32 offers precision and range benefits. </a:t>
            </a:r>
          </a:p>
        </p:txBody>
      </p:sp>
    </p:spTree>
    <p:extLst>
      <p:ext uri="{BB962C8B-B14F-4D97-AF65-F5344CB8AC3E}">
        <p14:creationId xmlns:p14="http://schemas.microsoft.com/office/powerpoint/2010/main" val="3501531655"/>
      </p:ext>
    </p:extLst>
  </p:cSld>
  <p:clrMapOvr>
    <a:masterClrMapping/>
  </p:clrMapOvr>
</p:sld>
</file>

<file path=ppt/theme/theme1.xml><?xml version="1.0" encoding="utf-8"?>
<a:theme xmlns:a="http://schemas.openxmlformats.org/drawingml/2006/main" name="Title &amp; Bullet">
  <a:themeElements>
    <a:clrScheme name="2015 WHITE Template">
      <a:dk1>
        <a:srgbClr val="B3B3B3"/>
      </a:dk1>
      <a:lt1>
        <a:srgbClr val="FFFFFF"/>
      </a:lt1>
      <a:dk2>
        <a:srgbClr val="000000"/>
      </a:dk2>
      <a:lt2>
        <a:srgbClr val="76B900"/>
      </a:lt2>
      <a:accent1>
        <a:srgbClr val="0071C5"/>
      </a:accent1>
      <a:accent2>
        <a:srgbClr val="007450"/>
      </a:accent2>
      <a:accent3>
        <a:srgbClr val="9A4216"/>
      </a:accent3>
      <a:accent4>
        <a:srgbClr val="505050"/>
      </a:accent4>
      <a:accent5>
        <a:srgbClr val="9E1212"/>
      </a:accent5>
      <a:accent6>
        <a:srgbClr val="0D3481"/>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2014 NVIDIA Color Palette">
    <a:dk1>
      <a:srgbClr val="B3B3B3"/>
    </a:dk1>
    <a:lt1>
      <a:srgbClr val="FFFFFF"/>
    </a:lt1>
    <a:dk2>
      <a:srgbClr val="000000"/>
    </a:dk2>
    <a:lt2>
      <a:srgbClr val="76B900"/>
    </a:lt2>
    <a:accent1>
      <a:srgbClr val="11669F"/>
    </a:accent1>
    <a:accent2>
      <a:srgbClr val="A0116A"/>
    </a:accent2>
    <a:accent3>
      <a:srgbClr val="D65D1E"/>
    </a:accent3>
    <a:accent4>
      <a:srgbClr val="505050"/>
    </a:accent4>
    <a:accent5>
      <a:srgbClr val="9E1212"/>
    </a:accent5>
    <a:accent6>
      <a:srgbClr val="0D3481"/>
    </a:accent6>
    <a:hlink>
      <a:srgbClr val="76B900"/>
    </a:hlink>
    <a:folHlink>
      <a:srgbClr val="004827"/>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D4805693B4C294FA838FA40156D503D" ma:contentTypeVersion="2" ma:contentTypeDescription="Create a new document." ma:contentTypeScope="" ma:versionID="1c262eaaaa95821bd78b4b92c8e81883">
  <xsd:schema xmlns:xsd="http://www.w3.org/2001/XMLSchema" xmlns:xs="http://www.w3.org/2001/XMLSchema" xmlns:p="http://schemas.microsoft.com/office/2006/metadata/properties" xmlns:ns2="cd04c03b-21da-4ee4-94bd-581c2ac9535f" targetNamespace="http://schemas.microsoft.com/office/2006/metadata/properties" ma:root="true" ma:fieldsID="d16d4ed663c3ebc99402e9ddc37cdb53" ns2:_="">
    <xsd:import namespace="cd04c03b-21da-4ee4-94bd-581c2ac9535f"/>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d04c03b-21da-4ee4-94bd-581c2ac9535f"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F88E22E-2A4B-4FB1-9848-BF16E7DBE74B}">
  <ds:schemaRefs>
    <ds:schemaRef ds:uri="http://purl.org/dc/terms/"/>
    <ds:schemaRef ds:uri="http://schemas.microsoft.com/office/2006/documentManagement/types"/>
    <ds:schemaRef ds:uri="http://schemas.openxmlformats.org/package/2006/metadata/core-properties"/>
    <ds:schemaRef ds:uri="http://purl.org/dc/elements/1.1/"/>
    <ds:schemaRef ds:uri="cd04c03b-21da-4ee4-94bd-581c2ac9535f"/>
    <ds:schemaRef ds:uri="http://www.w3.org/XML/1998/namespace"/>
    <ds:schemaRef ds:uri="http://schemas.microsoft.com/office/infopath/2007/PartnerControls"/>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E29B7386-0C5E-43DB-8BF1-052EEAD5F5DF}">
  <ds:schemaRefs>
    <ds:schemaRef ds:uri="http://schemas.microsoft.com/sharepoint/v3/contenttype/forms"/>
  </ds:schemaRefs>
</ds:datastoreItem>
</file>

<file path=customXml/itemProps3.xml><?xml version="1.0" encoding="utf-8"?>
<ds:datastoreItem xmlns:ds="http://schemas.openxmlformats.org/officeDocument/2006/customXml" ds:itemID="{6D254B4C-BC0F-406F-8675-E432C15E3B7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d04c03b-21da-4ee4-94bd-581c2ac9535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88383</TotalTime>
  <Words>2451</Words>
  <Application>Microsoft Office PowerPoint</Application>
  <PresentationFormat>Custom</PresentationFormat>
  <Paragraphs>524</Paragraphs>
  <Slides>50</Slides>
  <Notes>41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50</vt:i4>
      </vt:variant>
    </vt:vector>
  </HeadingPairs>
  <TitlesOfParts>
    <vt:vector size="59" baseType="lpstr">
      <vt:lpstr>ＭＳ Ｐゴシック</vt:lpstr>
      <vt:lpstr>ＭＳ Ｐゴシック</vt:lpstr>
      <vt:lpstr>Arial</vt:lpstr>
      <vt:lpstr>Calibri</vt:lpstr>
      <vt:lpstr>Courier New</vt:lpstr>
      <vt:lpstr>Times New Roman</vt:lpstr>
      <vt:lpstr>Trebuchet MS</vt:lpstr>
      <vt:lpstr>Wingdings</vt:lpstr>
      <vt:lpstr>Title &amp; Bullet</vt:lpstr>
      <vt:lpstr>Automatic mixed precision  in pytorch</vt:lpstr>
      <vt:lpstr>This Talk</vt:lpstr>
      <vt:lpstr>references</vt:lpstr>
      <vt:lpstr>Talk Overview</vt:lpstr>
      <vt:lpstr>Introduction to mixed precision training</vt:lpstr>
      <vt:lpstr>Fp32 and FP16</vt:lpstr>
      <vt:lpstr>Maximizing model performance</vt:lpstr>
      <vt:lpstr>Maximizing model performance</vt:lpstr>
      <vt:lpstr>Maximizing model performance</vt:lpstr>
      <vt:lpstr>Maximizing model performance</vt:lpstr>
      <vt:lpstr>Maximizing model performance</vt:lpstr>
      <vt:lpstr>Maximizing model performance</vt:lpstr>
      <vt:lpstr>Mixed precision in practice:  Speed</vt:lpstr>
      <vt:lpstr>Mixed precision in practice:  Speed</vt:lpstr>
      <vt:lpstr>Mixed precision in practice:  Speed</vt:lpstr>
      <vt:lpstr>Mixed precision in practice:  accuracy</vt:lpstr>
      <vt:lpstr>Amp for pytorch</vt:lpstr>
      <vt:lpstr>AmP:  automatic mixed precision</vt:lpstr>
      <vt:lpstr>example</vt:lpstr>
      <vt:lpstr>example</vt:lpstr>
      <vt:lpstr>PowerPoint Presentation</vt:lpstr>
      <vt:lpstr>Optimization levels</vt:lpstr>
      <vt:lpstr>No manual casts needed</vt:lpstr>
      <vt:lpstr>optimization levels in action</vt:lpstr>
      <vt:lpstr>Mixed precision guidance</vt:lpstr>
      <vt:lpstr>Mixed precision  principles in amp</vt:lpstr>
      <vt:lpstr>Mixed precision training principles</vt:lpstr>
      <vt:lpstr>FP32 weights</vt:lpstr>
      <vt:lpstr>Mixed precision training principles</vt:lpstr>
      <vt:lpstr>Gradient underflow</vt:lpstr>
      <vt:lpstr>Loss scaling</vt:lpstr>
      <vt:lpstr>Loss scaling</vt:lpstr>
      <vt:lpstr>Loss scaling</vt:lpstr>
      <vt:lpstr>Mixed precision training principles</vt:lpstr>
      <vt:lpstr>Opt_levels and properties</vt:lpstr>
      <vt:lpstr>Opt_levels and properties</vt:lpstr>
      <vt:lpstr>O1 (Patch_torch_Functions)</vt:lpstr>
      <vt:lpstr>Opt_levels and properties</vt:lpstr>
      <vt:lpstr>Opt_levels and properties</vt:lpstr>
      <vt:lpstr>Opt_levels and properties</vt:lpstr>
      <vt:lpstr>Example revisited</vt:lpstr>
      <vt:lpstr>Amp operation summary</vt:lpstr>
      <vt:lpstr>Try amp</vt:lpstr>
      <vt:lpstr>Tensor core performance tips</vt:lpstr>
      <vt:lpstr>Tensor core Performance tips</vt:lpstr>
      <vt:lpstr>Tensor core Performance tips</vt:lpstr>
      <vt:lpstr>Tensor core Performance tips</vt:lpstr>
      <vt:lpstr>PowerPoint Presentation</vt:lpstr>
      <vt:lpstr>Ensuring FP32 weight updates</vt:lpstr>
      <vt:lpstr>Ensuring FP32 weight updates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Jennifer Hohn</dc:creator>
  <cp:lastModifiedBy>Michael Carilli</cp:lastModifiedBy>
  <cp:revision>4260</cp:revision>
  <dcterms:created xsi:type="dcterms:W3CDTF">2008-01-24T03:11:41Z</dcterms:created>
  <dcterms:modified xsi:type="dcterms:W3CDTF">2019-03-21T17:42:10Z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0x0101005D4805693B4C294FA838FA40156D503D</vt:lpwstr>
  </property>
  <property fmtid="{D5CDD505-2E9C-101B-9397-08002B2CF9AE}" pid="3" name="Order">
    <vt:r8>14700</vt:r8>
  </property>
  <property fmtid="{D5CDD505-2E9C-101B-9397-08002B2CF9AE}" pid="4" name="MSIP_Label_6b558183-044c-4105-8d9c-cea02a2a3d86_Enabled">
    <vt:lpwstr>True</vt:lpwstr>
  </property>
  <property fmtid="{D5CDD505-2E9C-101B-9397-08002B2CF9AE}" pid="5" name="MSIP_Label_6b558183-044c-4105-8d9c-cea02a2a3d86_SiteId">
    <vt:lpwstr>43083d15-7273-40c1-b7db-39efd9ccc17a</vt:lpwstr>
  </property>
  <property fmtid="{D5CDD505-2E9C-101B-9397-08002B2CF9AE}" pid="6" name="MSIP_Label_6b558183-044c-4105-8d9c-cea02a2a3d86_Owner">
    <vt:lpwstr>mcarilli@nvidia.com</vt:lpwstr>
  </property>
  <property fmtid="{D5CDD505-2E9C-101B-9397-08002B2CF9AE}" pid="7" name="MSIP_Label_6b558183-044c-4105-8d9c-cea02a2a3d86_SetDate">
    <vt:lpwstr>2018-08-29T00:07:25.7233998Z</vt:lpwstr>
  </property>
  <property fmtid="{D5CDD505-2E9C-101B-9397-08002B2CF9AE}" pid="8" name="MSIP_Label_6b558183-044c-4105-8d9c-cea02a2a3d86_Name">
    <vt:lpwstr>Unrestricted</vt:lpwstr>
  </property>
  <property fmtid="{D5CDD505-2E9C-101B-9397-08002B2CF9AE}" pid="9" name="MSIP_Label_6b558183-044c-4105-8d9c-cea02a2a3d86_Application">
    <vt:lpwstr>Microsoft Azure Information Protection</vt:lpwstr>
  </property>
  <property fmtid="{D5CDD505-2E9C-101B-9397-08002B2CF9AE}" pid="10" name="MSIP_Label_6b558183-044c-4105-8d9c-cea02a2a3d86_Extended_MSFT_Method">
    <vt:lpwstr>Manual</vt:lpwstr>
  </property>
  <property fmtid="{D5CDD505-2E9C-101B-9397-08002B2CF9AE}" pid="11" name="Sensitivity">
    <vt:lpwstr>Unrestricted</vt:lpwstr>
  </property>
</Properties>
</file>